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5" r:id="rId3"/>
    <p:sldId id="276" r:id="rId4"/>
    <p:sldId id="277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1" r:id="rId15"/>
    <p:sldId id="272" r:id="rId16"/>
    <p:sldId id="273" r:id="rId17"/>
    <p:sldId id="261" r:id="rId18"/>
    <p:sldId id="281" r:id="rId19"/>
    <p:sldId id="285" r:id="rId20"/>
    <p:sldId id="283" r:id="rId21"/>
    <p:sldId id="284" r:id="rId22"/>
    <p:sldId id="28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00"/>
    <a:srgbClr val="FF6600"/>
    <a:srgbClr val="6699FF"/>
    <a:srgbClr val="CC00CC"/>
    <a:srgbClr val="CC99FF"/>
    <a:srgbClr val="00FF00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F19D-E952-42AA-A635-43A825EF4BF6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FE84-45F1-46AB-97E0-2D37A7B6CBF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735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ferrah ülger\RESİMLER\Tweety_s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11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44" y="2173289"/>
            <a:ext cx="6000792" cy="26844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r-TR" b="1" dirty="0" smtClean="0">
                <a:latin typeface="Comic Sans MS" pitchFamily="66" charset="0"/>
              </a:rPr>
              <a:t>PSİKOLOJİK DANIŞMA VE REHBERLİK SERVİSİ TANITIMI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errah ülger\RESİMLER\canakci-ogrenci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0"/>
            <a:ext cx="9225621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5857892"/>
            <a:ext cx="7329510" cy="757230"/>
          </a:xfrm>
          <a:solidFill>
            <a:srgbClr val="FFFF0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Rehberlik tüm öğrencilere verilir.</a:t>
            </a:r>
          </a:p>
          <a:p>
            <a:endParaRPr lang="tr-TR" b="1" dirty="0">
              <a:latin typeface="Comic Sans MS" pitchFamily="66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errah ülger\RESİMLER\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24684"/>
            <a:ext cx="4071966" cy="500066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86314" y="2171704"/>
            <a:ext cx="3900486" cy="290037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b="1" dirty="0" smtClean="0">
                <a:latin typeface="Comic Sans MS" pitchFamily="66" charset="0"/>
              </a:rPr>
              <a:t>Rehberlik bireyin sağlıklı karar vermesini ve tercihler yapmasını sağlar.</a:t>
            </a:r>
          </a:p>
          <a:p>
            <a:endParaRPr lang="tr-TR" b="1" dirty="0">
              <a:latin typeface="Comic Sans MS" pitchFamily="66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86085"/>
            <a:ext cx="4114800" cy="17573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3600" b="1" dirty="0" smtClean="0">
                <a:latin typeface="Comic Sans MS" pitchFamily="66" charset="0"/>
              </a:rPr>
              <a:t>Rehberlik hizmetlerinde gizlilik esastır.</a:t>
            </a:r>
          </a:p>
          <a:p>
            <a:endParaRPr lang="tr-TR" sz="3600" b="1" dirty="0">
              <a:latin typeface="Comic Sans MS" pitchFamily="66" charset="0"/>
            </a:endParaRPr>
          </a:p>
        </p:txBody>
      </p:sp>
      <p:pic>
        <p:nvPicPr>
          <p:cNvPr id="7171" name="Picture 3" descr="D:\ferrah ülger\RESİMLER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305" y="1423999"/>
            <a:ext cx="4634727" cy="4505331"/>
          </a:xfrm>
          <a:prstGeom prst="rect">
            <a:avLst/>
          </a:prstGeom>
          <a:noFill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0118" y="1376196"/>
            <a:ext cx="8229600" cy="82866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>
                <a:latin typeface="Comic Sans MS" pitchFamily="66" charset="0"/>
              </a:rPr>
              <a:t>Rehberlik, birey adına karar vermez.</a:t>
            </a:r>
          </a:p>
        </p:txBody>
      </p:sp>
      <p:pic>
        <p:nvPicPr>
          <p:cNvPr id="8194" name="Picture 2" descr="D:\ferrah ülger\RESİMLER\rehberlik_1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90959"/>
            <a:ext cx="4286280" cy="3024189"/>
          </a:xfrm>
          <a:prstGeom prst="rect">
            <a:avLst/>
          </a:prstGeom>
          <a:noFill/>
        </p:spPr>
      </p:pic>
      <p:sp>
        <p:nvSpPr>
          <p:cNvPr id="5" name="4 Bulut Belirtme Çizgisi"/>
          <p:cNvSpPr/>
          <p:nvPr/>
        </p:nvSpPr>
        <p:spPr>
          <a:xfrm>
            <a:off x="323528" y="2097428"/>
            <a:ext cx="3714776" cy="1857388"/>
          </a:xfrm>
          <a:prstGeom prst="cloudCallout">
            <a:avLst>
              <a:gd name="adj1" fmla="val 59600"/>
              <a:gd name="adj2" fmla="val 65274"/>
            </a:avLst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BAK YAVRUCUM, SEN ÖĞRETMEN OLACAKSIN.</a:t>
            </a:r>
            <a:endParaRPr lang="tr-T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Bulut Belirtme Çizgisi"/>
          <p:cNvSpPr/>
          <p:nvPr/>
        </p:nvSpPr>
        <p:spPr>
          <a:xfrm>
            <a:off x="5538470" y="2311742"/>
            <a:ext cx="3714776" cy="1857388"/>
          </a:xfrm>
          <a:prstGeom prst="cloudCallout">
            <a:avLst>
              <a:gd name="adj1" fmla="val -47528"/>
              <a:gd name="adj2" fmla="val 84688"/>
            </a:avLst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Comic Sans MS" pitchFamily="66" charset="0"/>
              </a:rPr>
              <a:t>ÖĞRETMENİM BEN NE OLACAĞIMA KARAR VEREMİYORUM.</a:t>
            </a:r>
            <a:endParaRPr lang="tr-T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REHBERLİĞE GEREKSİNİM DUYULAN BAZI ALANLAR</a:t>
            </a:r>
            <a:endParaRPr lang="tr-T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57224" y="254859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Comic Sans MS" pitchFamily="66" charset="0"/>
              </a:rPr>
              <a:t>Verimli ders çalışma yolları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071670" y="4286256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Comic Sans MS" pitchFamily="66" charset="0"/>
              </a:rPr>
              <a:t>Başkaları ile iyi iletişim kurabilmek</a:t>
            </a:r>
          </a:p>
        </p:txBody>
      </p:sp>
      <p:pic>
        <p:nvPicPr>
          <p:cNvPr id="1026" name="Picture 2" descr="D:\ferrah ülger\RESİMLER\child_edu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7340"/>
            <a:ext cx="2225676" cy="2354602"/>
          </a:xfrm>
          <a:prstGeom prst="rect">
            <a:avLst/>
          </a:prstGeom>
          <a:noFill/>
        </p:spPr>
      </p:pic>
      <p:pic>
        <p:nvPicPr>
          <p:cNvPr id="1027" name="Picture 3" descr="D:\ferrah ülger\RESİMLER\beden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929198"/>
            <a:ext cx="2614867" cy="155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omic Sans MS" pitchFamily="66" charset="0"/>
              </a:rPr>
              <a:t>REHBERLİĞE GEREKSİNİM DUYULAN BAZI ALANLAR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857620" y="2474893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Duygu ve heyecanlarını </a:t>
            </a:r>
          </a:p>
          <a:p>
            <a:r>
              <a:rPr lang="tr-TR" sz="2800" b="1" dirty="0" smtClean="0">
                <a:latin typeface="Comic Sans MS" pitchFamily="66" charset="0"/>
              </a:rPr>
              <a:t>kontrol edebilmek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714612" y="4786322"/>
            <a:ext cx="30283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Kendisine uygun </a:t>
            </a:r>
          </a:p>
          <a:p>
            <a:r>
              <a:rPr lang="tr-TR" sz="2800" b="1" dirty="0" smtClean="0">
                <a:latin typeface="Comic Sans MS" pitchFamily="66" charset="0"/>
              </a:rPr>
              <a:t>meslek seçmek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2050" name="Picture 2" descr="D:\ferrah ülger\RESİMLER\08403c280940070b4c85d3b30bb8a2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91" y="1857364"/>
            <a:ext cx="3388777" cy="2246275"/>
          </a:xfrm>
          <a:prstGeom prst="rect">
            <a:avLst/>
          </a:prstGeom>
          <a:noFill/>
        </p:spPr>
      </p:pic>
      <p:pic>
        <p:nvPicPr>
          <p:cNvPr id="2051" name="Picture 3" descr="D:\ferrah ülger\RESİMLER\mesl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42065"/>
            <a:ext cx="2190752" cy="301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REHBERLİĞE GEREKSİNİM DUYULAN BAZI ALANLAR</a:t>
            </a:r>
            <a:endParaRPr lang="tr-TR" sz="3600" b="1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71538" y="2403455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Topluma faydalı </a:t>
            </a:r>
          </a:p>
          <a:p>
            <a:r>
              <a:rPr lang="tr-TR" sz="2800" b="1" dirty="0" smtClean="0">
                <a:latin typeface="Comic Sans MS" pitchFamily="66" charset="0"/>
              </a:rPr>
              <a:t>birey olmasını sağlamak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000496" y="4786322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Sınav sistemini tanımak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1026" name="Picture 2" descr="D:\ferrah ülger\RESİMLER\h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2328866" cy="2171182"/>
          </a:xfrm>
          <a:prstGeom prst="rect">
            <a:avLst/>
          </a:prstGeom>
          <a:noFill/>
        </p:spPr>
      </p:pic>
      <p:pic>
        <p:nvPicPr>
          <p:cNvPr id="1027" name="Picture 3" descr="D:\ferrah ülger\RESİMLER\sina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00" y="3857628"/>
            <a:ext cx="2500320" cy="250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omic Sans MS" pitchFamily="66" charset="0"/>
              </a:rPr>
              <a:t>REHBERLİĞE GEREKSİNİM DUYULAN BAZI ALANLAR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71646" y="2243142"/>
            <a:ext cx="3400420" cy="971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dirty="0" smtClean="0"/>
              <a:t>Sınav kaygısından </a:t>
            </a:r>
          </a:p>
          <a:p>
            <a:pPr>
              <a:buNone/>
            </a:pPr>
            <a:r>
              <a:rPr lang="tr-TR" b="1" dirty="0" smtClean="0"/>
              <a:t>kurtulmak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929090" y="4906044"/>
            <a:ext cx="4214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Beden sağlığını </a:t>
            </a:r>
          </a:p>
          <a:p>
            <a:r>
              <a:rPr lang="tr-TR" sz="2800" b="1" dirty="0" smtClean="0">
                <a:latin typeface="Comic Sans MS" pitchFamily="66" charset="0"/>
              </a:rPr>
              <a:t>geliştirmek ve </a:t>
            </a:r>
          </a:p>
          <a:p>
            <a:r>
              <a:rPr lang="tr-TR" sz="2800" b="1" dirty="0" smtClean="0">
                <a:latin typeface="Comic Sans MS" pitchFamily="66" charset="0"/>
              </a:rPr>
              <a:t>korumayı öğrenmek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2050" name="Picture 2" descr="D:\ferrah ülger\RESİMLER\oss_deneme1_byk238d96b623860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2714644" cy="2714644"/>
          </a:xfrm>
          <a:prstGeom prst="rect">
            <a:avLst/>
          </a:prstGeom>
          <a:noFill/>
        </p:spPr>
      </p:pic>
      <p:pic>
        <p:nvPicPr>
          <p:cNvPr id="2052" name="Picture 4" descr="D:\ferrah ülger\RESİMLER\adsız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79930"/>
            <a:ext cx="2143140" cy="239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6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latin typeface="Comic Sans MS" panose="030F0702030302020204" pitchFamily="66" charset="0"/>
              </a:rPr>
              <a:t>ŞEHİT MUTLU YILDIRIM ORTAOKULU </a:t>
            </a:r>
            <a:br>
              <a:rPr lang="tr-TR" sz="3200" b="1" dirty="0" smtClean="0">
                <a:latin typeface="Comic Sans MS" panose="030F0702030302020204" pitchFamily="66" charset="0"/>
              </a:rPr>
            </a:br>
            <a:r>
              <a:rPr lang="tr-TR" sz="3200" b="1" dirty="0" smtClean="0">
                <a:latin typeface="Comic Sans MS" panose="030F0702030302020204" pitchFamily="66" charset="0"/>
              </a:rPr>
              <a:t>PSİKOLOJİK DANIŞMA VE REHBER </a:t>
            </a:r>
            <a:r>
              <a:rPr lang="tr-TR" sz="3200" b="1" dirty="0" smtClean="0">
                <a:latin typeface="Comic Sans MS" panose="030F0702030302020204" pitchFamily="66" charset="0"/>
              </a:rPr>
              <a:t>ÖĞRETMENİ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7" r="25733" b="67850"/>
          <a:stretch/>
        </p:blipFill>
        <p:spPr>
          <a:xfrm>
            <a:off x="2699792" y="1714488"/>
            <a:ext cx="3586720" cy="3660810"/>
          </a:xfrm>
          <a:prstGeom prst="rect">
            <a:avLst/>
          </a:prstGeom>
        </p:spPr>
      </p:pic>
      <p:sp>
        <p:nvSpPr>
          <p:cNvPr id="4" name="Yukarı Ok Belirtme Çizgisi 3"/>
          <p:cNvSpPr/>
          <p:nvPr/>
        </p:nvSpPr>
        <p:spPr>
          <a:xfrm>
            <a:off x="2339752" y="5301208"/>
            <a:ext cx="4680520" cy="143482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FERRAH </a:t>
            </a:r>
            <a:r>
              <a:rPr lang="tr-TR" sz="3600" b="1" dirty="0" smtClean="0">
                <a:latin typeface="Comic Sans MS" panose="030F0702030302020204" pitchFamily="66" charset="0"/>
              </a:rPr>
              <a:t>NİGAR</a:t>
            </a:r>
            <a:endParaRPr lang="tr-TR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2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errah ülger\RESİMLER\img_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000528" cy="4000528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REHBERLİK NE DEĞİLDİR?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286380" y="264318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latin typeface="Comic Sans MS" pitchFamily="66" charset="0"/>
              </a:rPr>
              <a:t>Rehberlikte bireye acıma duygusuyla yaklaşılmaz.</a:t>
            </a:r>
          </a:p>
        </p:txBody>
      </p:sp>
    </p:spTree>
    <p:extLst>
      <p:ext uri="{BB962C8B-B14F-4D97-AF65-F5344CB8AC3E}">
        <p14:creationId xmlns:p14="http://schemas.microsoft.com/office/powerpoint/2010/main" xmlns="" val="28765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atin typeface="Comic Sans MS" panose="030F0702030302020204" pitchFamily="66" charset="0"/>
              </a:rPr>
              <a:t>ŞEHİT MUTLU YILDIRIM ORTAOKULU </a:t>
            </a:r>
            <a:br>
              <a:rPr lang="tr-TR" sz="2800" b="1" dirty="0" smtClean="0">
                <a:latin typeface="Comic Sans MS" panose="030F0702030302020204" pitchFamily="66" charset="0"/>
              </a:rPr>
            </a:br>
            <a:r>
              <a:rPr lang="tr-TR" sz="2800" b="1" dirty="0" smtClean="0">
                <a:latin typeface="Comic Sans MS" panose="030F0702030302020204" pitchFamily="66" charset="0"/>
              </a:rPr>
              <a:t> PSİKOLOJİK DANIŞMA VE </a:t>
            </a:r>
            <a:r>
              <a:rPr lang="tr-TR" sz="2800" b="1" dirty="0" smtClean="0">
                <a:latin typeface="Comic Sans MS" panose="030F0702030302020204" pitchFamily="66" charset="0"/>
              </a:rPr>
              <a:t>REHBERLİK </a:t>
            </a:r>
            <a:r>
              <a:rPr lang="tr-TR" sz="2800" b="1" dirty="0" smtClean="0">
                <a:latin typeface="Comic Sans MS" panose="030F0702030302020204" pitchFamily="66" charset="0"/>
              </a:rPr>
              <a:t>SERVİSİ</a:t>
            </a:r>
            <a:endParaRPr lang="tr-TR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3"/>
          <a:stretch/>
        </p:blipFill>
        <p:spPr>
          <a:xfrm>
            <a:off x="285720" y="1525043"/>
            <a:ext cx="5811158" cy="3689907"/>
          </a:xfrm>
          <a:prstGeom prst="rect">
            <a:avLst/>
          </a:prstGeom>
        </p:spPr>
      </p:pic>
      <p:pic>
        <p:nvPicPr>
          <p:cNvPr id="6" name="Picture 7" descr="C:\Users\user\Desktop\thumbnail_20200907_134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4272672" cy="2803941"/>
          </a:xfrm>
          <a:prstGeom prst="rect">
            <a:avLst/>
          </a:prstGeom>
          <a:noFill/>
        </p:spPr>
      </p:pic>
      <p:sp>
        <p:nvSpPr>
          <p:cNvPr id="4" name="Sol Ok 3"/>
          <p:cNvSpPr/>
          <p:nvPr/>
        </p:nvSpPr>
        <p:spPr>
          <a:xfrm>
            <a:off x="3571868" y="2786058"/>
            <a:ext cx="2664296" cy="150019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Memur Odası Çaprazı</a:t>
            </a:r>
          </a:p>
          <a:p>
            <a:pPr algn="ctr"/>
            <a:r>
              <a:rPr lang="tr-TR" dirty="0" smtClean="0"/>
              <a:t>Kütüphane Yanı</a:t>
            </a:r>
          </a:p>
          <a:p>
            <a:pPr algn="ctr"/>
            <a:r>
              <a:rPr lang="tr-TR" dirty="0" smtClean="0"/>
              <a:t>1. Kat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814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Comic Sans MS" panose="030F0702030302020204" pitchFamily="66" charset="0"/>
              </a:rPr>
              <a:t>ŞEHİT MUTLU YILDIRIM ORTAOKULU </a:t>
            </a:r>
            <a:br>
              <a:rPr lang="tr-TR" sz="3200" b="1" dirty="0" smtClean="0">
                <a:latin typeface="Comic Sans MS" panose="030F0702030302020204" pitchFamily="66" charset="0"/>
              </a:rPr>
            </a:br>
            <a:r>
              <a:rPr lang="tr-TR" sz="3200" b="1" dirty="0" smtClean="0">
                <a:latin typeface="Comic Sans MS" panose="030F0702030302020204" pitchFamily="66" charset="0"/>
              </a:rPr>
              <a:t> PSİKOLOJİK DANIŞMA VE REHBERLİK </a:t>
            </a:r>
            <a:r>
              <a:rPr lang="tr-TR" sz="3200" b="1" dirty="0" smtClean="0">
                <a:latin typeface="Comic Sans MS" panose="030F0702030302020204" pitchFamily="66" charset="0"/>
              </a:rPr>
              <a:t>PANOSU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6145" name="Picture 1" descr="C:\Users\user\Desktop\thumbnail_20200907_115245.jpg"/>
          <p:cNvPicPr>
            <a:picLocks noChangeAspect="1" noChangeArrowheads="1"/>
          </p:cNvPicPr>
          <p:nvPr/>
        </p:nvPicPr>
        <p:blipFill>
          <a:blip r:embed="rId2"/>
          <a:srcRect t="10774" b="11110"/>
          <a:stretch>
            <a:fillRect/>
          </a:stretch>
        </p:blipFill>
        <p:spPr bwMode="auto">
          <a:xfrm>
            <a:off x="1071570" y="2000240"/>
            <a:ext cx="7072330" cy="4143404"/>
          </a:xfrm>
          <a:prstGeom prst="rect">
            <a:avLst/>
          </a:prstGeom>
          <a:noFill/>
        </p:spPr>
      </p:pic>
      <p:sp>
        <p:nvSpPr>
          <p:cNvPr id="3" name="Sağ Ok 2"/>
          <p:cNvSpPr/>
          <p:nvPr/>
        </p:nvSpPr>
        <p:spPr>
          <a:xfrm rot="20098460">
            <a:off x="938940" y="5612659"/>
            <a:ext cx="1662079" cy="100811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 KATTA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1636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43197"/>
            <a:ext cx="8229600" cy="60381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400" b="1" dirty="0"/>
              <a:t>‘‘EĞER BİR SORUNUNUZ VARSA, GELİN VE ANLATIN</a:t>
            </a:r>
            <a:r>
              <a:rPr lang="tr-TR" sz="4400" b="1" dirty="0" smtClean="0"/>
              <a:t>.’’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600" b="1" dirty="0" smtClean="0"/>
              <a:t>(Sorunlarınızı bana gelmeden uzaktan da anlatabilirsiniz. Yardım istediğinizde sınıf öğretmeninize ve okula sadece yardım istiyorum demeniz yeterlidir. Ben size ULAŞIRIM.)</a:t>
            </a:r>
            <a:endParaRPr lang="tr-TR" sz="2600" b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tr-TR" sz="4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400" b="1" dirty="0" smtClean="0"/>
              <a:t>‘’EĞER </a:t>
            </a:r>
            <a:r>
              <a:rPr lang="tr-TR" sz="4400" b="1" dirty="0"/>
              <a:t>BİR SORUNUNUZ YOKSA GELİN </a:t>
            </a:r>
            <a:r>
              <a:rPr lang="tr-TR" sz="4400" b="1" dirty="0" smtClean="0"/>
              <a:t>BANA BUNU </a:t>
            </a:r>
            <a:r>
              <a:rPr lang="tr-TR" sz="4400" b="1" dirty="0"/>
              <a:t>NASIL BAŞARDIĞINIZI </a:t>
            </a:r>
            <a:r>
              <a:rPr lang="tr-TR" sz="4400" b="1" dirty="0" smtClean="0"/>
              <a:t>ANLATIN’’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xmlns="" val="405633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errah ülger\RESİMLER\mahk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3" y="1928802"/>
            <a:ext cx="4802202" cy="3601652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REHBERLİK NE DEĞİLDİR?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47958" y="2928934"/>
            <a:ext cx="3223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latin typeface="Comic Sans MS" pitchFamily="66" charset="0"/>
              </a:rPr>
              <a:t>Rehberlik yargılamaz ve ceza vermez.</a:t>
            </a:r>
          </a:p>
        </p:txBody>
      </p:sp>
    </p:spTree>
    <p:extLst>
      <p:ext uri="{BB962C8B-B14F-4D97-AF65-F5344CB8AC3E}">
        <p14:creationId xmlns:p14="http://schemas.microsoft.com/office/powerpoint/2010/main" xmlns="" val="32054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REHBERLİK NE DEĞİLDİR?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4429132"/>
            <a:ext cx="6858048" cy="16144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Rehberlik ve psikolojik danışmanlığın sihirli bir gücü yoktur.</a:t>
            </a:r>
          </a:p>
        </p:txBody>
      </p:sp>
      <p:pic>
        <p:nvPicPr>
          <p:cNvPr id="11266" name="Picture 2" descr="D:\ferrah ülger\RESİMLER\hrk-mgkwand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305"/>
            <a:ext cx="2714644" cy="307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errah ülger\RESİMLER\soru-isareti-24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285992"/>
            <a:ext cx="4000496" cy="2428892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FF00"/>
                </a:solidFill>
                <a:latin typeface="Comic Sans MS" pitchFamily="66" charset="0"/>
              </a:rPr>
              <a:t>REHBERLİK</a:t>
            </a:r>
            <a:r>
              <a:rPr lang="tr-TR" sz="5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tr-TR" sz="5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tr-TR" sz="5400" b="1" dirty="0" smtClean="0">
                <a:solidFill>
                  <a:srgbClr val="FFFF00"/>
                </a:solidFill>
                <a:latin typeface="Comic Sans MS" pitchFamily="66" charset="0"/>
              </a:rPr>
              <a:t>NEDİR</a:t>
            </a: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 ?</a:t>
            </a:r>
            <a:endParaRPr lang="tr-TR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errah ülger\RESİMLER\resim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FFFF00"/>
                </a:solidFill>
                <a:latin typeface="Comic Sans MS" pitchFamily="66" charset="0"/>
              </a:rPr>
              <a:t>REHBERLİK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sz="5400" b="1" dirty="0" smtClean="0">
                <a:solidFill>
                  <a:srgbClr val="FFFF00"/>
                </a:solidFill>
                <a:latin typeface="Comic Sans MS" pitchFamily="66" charset="0"/>
              </a:rPr>
              <a:t>NEDİR</a:t>
            </a:r>
            <a:r>
              <a:rPr lang="tr-TR" sz="9800" b="1" dirty="0" smtClean="0">
                <a:solidFill>
                  <a:srgbClr val="FFFF00"/>
                </a:solidFill>
              </a:rPr>
              <a:t>?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 Bireyin kendini tanıması, problemlerini çözmesi, gerçekçi kararlar alması, kapasitesini kendine en uygun düzeyde geliştirmesi, çevresine dengeli ve sağlıklı bir uyum yapması için verilen psikolojik yardımdır. 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tr-TR" b="1" u="sng" dirty="0" smtClean="0">
                <a:latin typeface="Comic Sans MS" pitchFamily="66" charset="0"/>
              </a:rPr>
              <a:t>REHBERLİĞİN AMACI</a:t>
            </a:r>
            <a:endParaRPr lang="tr-TR" b="1" u="sng" dirty="0">
              <a:latin typeface="Comic Sans MS" pitchFamily="66" charset="0"/>
            </a:endParaRPr>
          </a:p>
        </p:txBody>
      </p:sp>
      <p:pic>
        <p:nvPicPr>
          <p:cNvPr id="2050" name="Picture 2" descr="D:\ferrah ülger\RESİMLER\b-366270-sevimli_bebek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471753"/>
            <a:ext cx="4167200" cy="2775355"/>
          </a:xfrm>
          <a:prstGeom prst="rect">
            <a:avLst/>
          </a:prstGeom>
          <a:noFill/>
        </p:spPr>
      </p:pic>
      <p:sp>
        <p:nvSpPr>
          <p:cNvPr id="6" name="5 Bulut Belirtme Çizgisi"/>
          <p:cNvSpPr/>
          <p:nvPr/>
        </p:nvSpPr>
        <p:spPr>
          <a:xfrm>
            <a:off x="5429256" y="1071546"/>
            <a:ext cx="3429024" cy="1285884"/>
          </a:xfrm>
          <a:prstGeom prst="cloudCallout">
            <a:avLst>
              <a:gd name="adj1" fmla="val -57265"/>
              <a:gd name="adj2" fmla="val 60497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AMAÇLARIMA ULAŞMAK İÇİN NE YAPMALIYIM?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Bulut Belirtme Çizgisi"/>
          <p:cNvSpPr/>
          <p:nvPr/>
        </p:nvSpPr>
        <p:spPr>
          <a:xfrm>
            <a:off x="5643570" y="5214950"/>
            <a:ext cx="3214710" cy="1285884"/>
          </a:xfrm>
          <a:prstGeom prst="cloudCallout">
            <a:avLst>
              <a:gd name="adj1" fmla="val -60895"/>
              <a:gd name="adj2" fmla="val -168860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NELER YAPABİLİRİM? GÜCÜM NEDİR?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Bulut Belirtme Çizgisi"/>
          <p:cNvSpPr/>
          <p:nvPr/>
        </p:nvSpPr>
        <p:spPr>
          <a:xfrm>
            <a:off x="6286512" y="2928934"/>
            <a:ext cx="2857488" cy="1071570"/>
          </a:xfrm>
          <a:prstGeom prst="cloudCallout">
            <a:avLst>
              <a:gd name="adj1" fmla="val -72214"/>
              <a:gd name="adj2" fmla="val -32448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omic Sans MS" pitchFamily="66" charset="0"/>
              </a:rPr>
              <a:t>SINIRLILIKLARIM NEDİR?</a:t>
            </a:r>
            <a:endParaRPr lang="tr-TR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8 Bulut Belirtme Çizgisi"/>
          <p:cNvSpPr/>
          <p:nvPr/>
        </p:nvSpPr>
        <p:spPr>
          <a:xfrm>
            <a:off x="2786050" y="5357826"/>
            <a:ext cx="2571768" cy="1214446"/>
          </a:xfrm>
          <a:prstGeom prst="cloudCallout">
            <a:avLst>
              <a:gd name="adj1" fmla="val -9315"/>
              <a:gd name="adj2" fmla="val -181409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ÇEVREMDEKİ OLANAKLAR NEDİR?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9 Bulut Belirtme Çizgisi"/>
          <p:cNvSpPr/>
          <p:nvPr/>
        </p:nvSpPr>
        <p:spPr>
          <a:xfrm>
            <a:off x="71406" y="4929198"/>
            <a:ext cx="2357454" cy="1143008"/>
          </a:xfrm>
          <a:prstGeom prst="cloudCallout">
            <a:avLst>
              <a:gd name="adj1" fmla="val 54557"/>
              <a:gd name="adj2" fmla="val -196653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İLGİLERİM NEDİR?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Bulut Belirtme Çizgisi"/>
          <p:cNvSpPr/>
          <p:nvPr/>
        </p:nvSpPr>
        <p:spPr>
          <a:xfrm>
            <a:off x="142844" y="1714488"/>
            <a:ext cx="2000264" cy="1714512"/>
          </a:xfrm>
          <a:prstGeom prst="cloudCallout">
            <a:avLst>
              <a:gd name="adj1" fmla="val 96994"/>
              <a:gd name="adj2" fmla="val 6913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GÜÇLÜ VE ZAYIF YÖNLERİM NE?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Bulut Belirtme Çizgisi"/>
          <p:cNvSpPr/>
          <p:nvPr/>
        </p:nvSpPr>
        <p:spPr>
          <a:xfrm>
            <a:off x="1928794" y="1214422"/>
            <a:ext cx="3214710" cy="571504"/>
          </a:xfrm>
          <a:prstGeom prst="cloudCallout">
            <a:avLst>
              <a:gd name="adj1" fmla="val 14021"/>
              <a:gd name="adj2" fmla="val 175175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omic Sans MS" pitchFamily="66" charset="0"/>
              </a:rPr>
              <a:t>BEN KİMİM?</a:t>
            </a:r>
            <a:endParaRPr lang="tr-TR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ferrah ülger\RESİMLER\3be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496"/>
            <a:ext cx="4471990" cy="264320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tr-TR" sz="4000" b="1" dirty="0" smtClean="0">
                <a:latin typeface="Comic Sans MS" pitchFamily="66" charset="0"/>
              </a:rPr>
              <a:t>Rehberlik; din, dil, renk, cinsiyet ayrımı yapmaz.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ferrah ülger\RESİMLER\catlakkubra_ders_k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71604" y="5214950"/>
            <a:ext cx="4429156" cy="71438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tr-TR" sz="2800" b="1" dirty="0" smtClean="0">
                <a:latin typeface="Comic Sans MS" pitchFamily="66" charset="0"/>
              </a:rPr>
              <a:t>Rehberlik ders değildir.</a:t>
            </a:r>
          </a:p>
          <a:p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REHBERLİĞİN İLKELERİ</a:t>
            </a:r>
            <a:endParaRPr lang="tr-T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302</Words>
  <Application>Microsoft Office PowerPoint</Application>
  <PresentationFormat>Ekran Gösterisi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PSİKOLOJİK DANIŞMA VE REHBERLİK SERVİSİ TANITIMI</vt:lpstr>
      <vt:lpstr>REHBERLİK NE DEĞİLDİR?</vt:lpstr>
      <vt:lpstr>REHBERLİK NE DEĞİLDİR?</vt:lpstr>
      <vt:lpstr>REHBERLİK NE DEĞİLDİR?</vt:lpstr>
      <vt:lpstr>REHBERLİK  NEDİR ?</vt:lpstr>
      <vt:lpstr>REHBERLİK NEDİR?</vt:lpstr>
      <vt:lpstr>REHBERLİĞİN AMACI</vt:lpstr>
      <vt:lpstr>REHBERLİĞİN İLKELERİ</vt:lpstr>
      <vt:lpstr>REHBERLİĞİN İLKELERİ</vt:lpstr>
      <vt:lpstr>REHBERLİĞİN İLKELERİ</vt:lpstr>
      <vt:lpstr>REHBERLİĞİN İLKELERİ</vt:lpstr>
      <vt:lpstr>REHBERLİĞİN İLKELERİ</vt:lpstr>
      <vt:lpstr>REHBERLİĞİN İLKELERİ</vt:lpstr>
      <vt:lpstr>REHBERLİĞE GEREKSİNİM DUYULAN BAZI ALANLAR</vt:lpstr>
      <vt:lpstr>REHBERLİĞE GEREKSİNİM DUYULAN BAZI ALANLAR</vt:lpstr>
      <vt:lpstr>REHBERLİĞE GEREKSİNİM DUYULAN BAZI ALANLAR</vt:lpstr>
      <vt:lpstr>REHBERLİĞE GEREKSİNİM DUYULAN BAZI ALANLAR</vt:lpstr>
      <vt:lpstr>Slayt 18</vt:lpstr>
      <vt:lpstr>ŞEHİT MUTLU YILDIRIM ORTAOKULU  PSİKOLOJİK DANIŞMA VE REHBER ÖĞRETMENİ</vt:lpstr>
      <vt:lpstr>ŞEHİT MUTLU YILDIRIM ORTAOKULU   PSİKOLOJİK DANIŞMA VE REHBERLİK SERVİSİ</vt:lpstr>
      <vt:lpstr>ŞEHİT MUTLU YILDIRIM ORTAOKULU   PSİKOLOJİK DANIŞMA VE REHBERLİK PANOSU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REHBERLİK VE PSİKOLOJİK DANIŞMANLIK</dc:title>
  <dc:creator>SİYAHİNCİ</dc:creator>
  <cp:lastModifiedBy>user</cp:lastModifiedBy>
  <cp:revision>91</cp:revision>
  <cp:lastPrinted>2019-11-01T06:18:11Z</cp:lastPrinted>
  <dcterms:modified xsi:type="dcterms:W3CDTF">2020-09-04T18:38:55Z</dcterms:modified>
</cp:coreProperties>
</file>