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63" r:id="rId2"/>
  </p:sldMasterIdLst>
  <p:notesMasterIdLst>
    <p:notesMasterId r:id="rId30"/>
  </p:notesMasterIdLst>
  <p:sldIdLst>
    <p:sldId id="256" r:id="rId3"/>
    <p:sldId id="257" r:id="rId4"/>
    <p:sldId id="260" r:id="rId5"/>
    <p:sldId id="261" r:id="rId6"/>
    <p:sldId id="262" r:id="rId7"/>
    <p:sldId id="287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76" r:id="rId21"/>
    <p:sldId id="275" r:id="rId22"/>
    <p:sldId id="277" r:id="rId23"/>
    <p:sldId id="278" r:id="rId24"/>
    <p:sldId id="280" r:id="rId25"/>
    <p:sldId id="281" r:id="rId26"/>
    <p:sldId id="282" r:id="rId27"/>
    <p:sldId id="284" r:id="rId28"/>
    <p:sldId id="285" r:id="rId29"/>
  </p:sldIdLst>
  <p:sldSz cx="6858000" cy="51435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369" autoAdjust="0"/>
  </p:normalViewPr>
  <p:slideViewPr>
    <p:cSldViewPr>
      <p:cViewPr varScale="1">
        <p:scale>
          <a:sx n="125" d="100"/>
          <a:sy n="125" d="100"/>
        </p:scale>
        <p:origin x="924" y="102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6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73FD8-3FD3-4B35-BEB7-6A7865BC810F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F9CD2-7777-4B71-8FA7-34530C7CC5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37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9CD2-7777-4B71-8FA7-34530C7CC5A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76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8614"/>
            <a:ext cx="58293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375"/>
            <a:ext cx="154305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375"/>
            <a:ext cx="451485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59" y="137159"/>
            <a:ext cx="6583680" cy="486918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364" y="661782"/>
            <a:ext cx="5606415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5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612" y="2902227"/>
            <a:ext cx="4931921" cy="1041124"/>
          </a:xfrm>
        </p:spPr>
        <p:txBody>
          <a:bodyPr>
            <a:normAutofit/>
          </a:bodyPr>
          <a:lstStyle>
            <a:lvl1pPr marL="0" indent="0" algn="ctr">
              <a:spcBef>
                <a:spcPts val="750"/>
              </a:spcBef>
              <a:buNone/>
              <a:defRPr sz="1350">
                <a:solidFill>
                  <a:schemeClr val="accent1"/>
                </a:solidFill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12997" y="2800350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50"/>
              </a:spcBef>
              <a:defRPr/>
            </a:lvl1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2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4" y="880181"/>
            <a:ext cx="5606415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45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834" y="3115890"/>
            <a:ext cx="4932617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14425" y="3015306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1543049"/>
            <a:ext cx="2674620" cy="30175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532" y="1543050"/>
            <a:ext cx="2674620" cy="30175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3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501133"/>
            <a:ext cx="267462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2041112"/>
            <a:ext cx="2674620" cy="253746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6410" y="1499274"/>
            <a:ext cx="267462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6410" y="2039492"/>
            <a:ext cx="2674620" cy="253746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9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72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9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822960"/>
            <a:ext cx="212598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85" y="822960"/>
            <a:ext cx="3112229" cy="34975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2125980"/>
            <a:ext cx="2125980" cy="21945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0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822960"/>
            <a:ext cx="212598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331" y="802386"/>
            <a:ext cx="3193277" cy="3483865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57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2125980"/>
            <a:ext cx="212598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1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97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71500"/>
            <a:ext cx="1307306" cy="405765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571500"/>
            <a:ext cx="4179094" cy="405765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80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27605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858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6652" y="1131590"/>
            <a:ext cx="637270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04410" y="1808262"/>
            <a:ext cx="637270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08325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754" y="0"/>
            <a:ext cx="5643246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84784" y="987574"/>
            <a:ext cx="51845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492542" y="1664246"/>
            <a:ext cx="5184576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5265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5"/>
            <a:ext cx="5829300" cy="10223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79639"/>
            <a:ext cx="5829300" cy="11255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0938"/>
            <a:ext cx="303014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951"/>
            <a:ext cx="303014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0938"/>
            <a:ext cx="303133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951"/>
            <a:ext cx="303133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9"/>
            <a:ext cx="2256235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5"/>
            <a:ext cx="2256235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375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900"/>
            <a:ext cx="41148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375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 dir="u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" y="137160"/>
            <a:ext cx="6583680" cy="486918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457200"/>
            <a:ext cx="555498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543050"/>
            <a:ext cx="555349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5" y="4667872"/>
            <a:ext cx="13101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396" y="4667872"/>
            <a:ext cx="26537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7862" y="4667872"/>
            <a:ext cx="9597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6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ransition spd="slow">
    <p:push dir="u"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02870" algn="l" defTabSz="51435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9009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8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tmp"/><Relationship Id="rId4" Type="http://schemas.openxmlformats.org/officeDocument/2006/relationships/hyperlink" Target="http://www.biroynaoyun.com/oyna/kurt-kuzu-ot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hyperlink" Target="http://www.dersrehberi.com/hanoi.asp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704" y="1419622"/>
            <a:ext cx="24787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tr-TR" altLang="ko-KR" dirty="0">
                <a:ln w="0"/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Yazılım Nedir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tr-TR" altLang="ko-KR" dirty="0">
                <a:ln w="0"/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Algoritma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tr-TR" altLang="ko-KR" dirty="0">
                <a:ln w="0"/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Akış Seması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tr-TR" altLang="ko-KR" dirty="0">
                <a:ln w="0"/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Örnekler</a:t>
            </a:r>
            <a:endParaRPr lang="en-US" altLang="ko-KR" dirty="0">
              <a:ln w="0"/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8680" y="843558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ko-KR" sz="2800" dirty="0">
                <a:ln w="0"/>
                <a:solidFill>
                  <a:srgbClr val="DF53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맑은 고딕" pitchFamily="50" charset="-127"/>
                <a:cs typeface="Calibri Light" panose="020F0302020204030204" pitchFamily="34" charset="0"/>
              </a:rPr>
              <a:t>KODLAMAYA GİRİŞ VE ALGORİTMA</a:t>
            </a:r>
            <a:endParaRPr lang="en-US" altLang="ko-KR" sz="2800" dirty="0">
              <a:ln w="0"/>
              <a:solidFill>
                <a:srgbClr val="DF53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ea typeface="맑은 고딕" pitchFamily="50" charset="-127"/>
              <a:cs typeface="Calibri Light" panose="020F0302020204030204" pitchFamily="34" charset="0"/>
            </a:endParaRP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45B2A616-E1A3-4EAA-92D7-0C9F1E02C8BC}"/>
              </a:ext>
            </a:extLst>
          </p:cNvPr>
          <p:cNvCxnSpPr>
            <a:cxnSpLocks/>
          </p:cNvCxnSpPr>
          <p:nvPr/>
        </p:nvCxnSpPr>
        <p:spPr>
          <a:xfrm>
            <a:off x="620688" y="1341174"/>
            <a:ext cx="4896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100562"/>
            <a:ext cx="6561348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Algoritma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53576" y="2067694"/>
            <a:ext cx="3285403" cy="1368152"/>
          </a:xfrm>
        </p:spPr>
        <p:txBody>
          <a:bodyPr anchor="t">
            <a:noAutofit/>
          </a:bodyPr>
          <a:lstStyle/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Algoritma basamaklarının bir başlangıcı ve sonu bulunur. Her adımda yapılacak işlem açıkça belirtilir.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46193215-D4BF-412B-A839-43291AD6221D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İçerik Yer Tutucusu 3">
            <a:extLst>
              <a:ext uri="{FF2B5EF4-FFF2-40B4-BE49-F238E27FC236}">
                <a16:creationId xmlns:a16="http://schemas.microsoft.com/office/drawing/2014/main" id="{F960A3E2-E2C5-465E-9916-95E86864E1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14747" y="2211710"/>
            <a:ext cx="2960948" cy="2304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0000" tIns="72000">
            <a:noAutofit/>
          </a:bodyPr>
          <a:lstStyle/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1: Başla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2: Hava yağmurlu mu?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3: Evet ise Adım 5’e git.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4: Hayır ise Adım 6’ya git.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5: Yanına şemsiye al.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6: Evden çık.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7: Bitir.</a:t>
            </a:r>
          </a:p>
        </p:txBody>
      </p:sp>
      <p:sp>
        <p:nvSpPr>
          <p:cNvPr id="7" name="İçerik Yer Tutucusu 3">
            <a:extLst>
              <a:ext uri="{FF2B5EF4-FFF2-40B4-BE49-F238E27FC236}">
                <a16:creationId xmlns:a16="http://schemas.microsoft.com/office/drawing/2014/main" id="{1D6F9818-87A4-4C3B-BA52-F928771B9ACD}"/>
              </a:ext>
            </a:extLst>
          </p:cNvPr>
          <p:cNvSpPr txBox="1">
            <a:spLocks/>
          </p:cNvSpPr>
          <p:nvPr/>
        </p:nvSpPr>
        <p:spPr>
          <a:xfrm>
            <a:off x="198748" y="1055763"/>
            <a:ext cx="6479232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11480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65785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90090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2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97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2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27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>
                <a:cs typeface="Arial" panose="020B0604020202020204" pitchFamily="34" charset="0"/>
              </a:rPr>
              <a:t>Bir problemin çözümünde izlenecek yol anlamına gelir ve problemin çözümünün adımlar halinde yazılmasıyla oluşturulur.</a:t>
            </a:r>
          </a:p>
        </p:txBody>
      </p:sp>
    </p:spTree>
    <p:extLst>
      <p:ext uri="{BB962C8B-B14F-4D97-AF65-F5344CB8AC3E}">
        <p14:creationId xmlns:p14="http://schemas.microsoft.com/office/powerpoint/2010/main" val="470861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uiExpand="1" build="p" animBg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014" y="147687"/>
            <a:ext cx="6615354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Örnek Algoritma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26014" y="1035453"/>
            <a:ext cx="6615354" cy="364541"/>
          </a:xfrm>
        </p:spPr>
        <p:txBody>
          <a:bodyPr>
            <a:noAutofit/>
          </a:bodyPr>
          <a:lstStyle/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Şimdi basit bir problemin çözümünü gösteren bir algoritma hazırlayalım. </a:t>
            </a:r>
          </a:p>
        </p:txBody>
      </p:sp>
      <p:sp>
        <p:nvSpPr>
          <p:cNvPr id="5" name="İçerik Yer Tutucusu 3"/>
          <p:cNvSpPr>
            <a:spLocks noGrp="1"/>
          </p:cNvSpPr>
          <p:nvPr>
            <p:ph idx="10"/>
          </p:nvPr>
        </p:nvSpPr>
        <p:spPr>
          <a:xfrm>
            <a:off x="1595603" y="2168943"/>
            <a:ext cx="3600400" cy="26822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1: Başla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2: Yoğurdu kaba koy.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3: Su ekle.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4: Çırp.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5: Tuz koy.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6: Bardağa doldur.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7: Bitir.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idx="4294967295"/>
          </p:nvPr>
        </p:nvSpPr>
        <p:spPr>
          <a:xfrm>
            <a:off x="927459" y="1708554"/>
            <a:ext cx="4993650" cy="364541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5718" indent="0" algn="ctr">
              <a:buNone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Ayran yapıp bardağa dolduralım.</a:t>
            </a:r>
          </a:p>
        </p:txBody>
      </p:sp>
      <p:pic>
        <p:nvPicPr>
          <p:cNvPr id="6146" name="Picture 2" descr="http://www.masukcatering.com/resim/Firmalar/Istanbul/Beyoglu/86/images/monu/ayr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57" y="3538259"/>
            <a:ext cx="1072986" cy="10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9" y="2040376"/>
            <a:ext cx="1031388" cy="1059840"/>
          </a:xfrm>
          <a:prstGeom prst="rect">
            <a:avLst/>
          </a:prstGeom>
        </p:spPr>
      </p:pic>
      <p:pic>
        <p:nvPicPr>
          <p:cNvPr id="6150" name="Picture 6" descr="http://slimages.macysassets.com/is/image/MCY/products/0/optimized/1589230_fpx.tif?01AD=30feDXgGZvS4gKuo1Akpiz2v-072zxYOnHRDikBGnwdhn6WrbXCmzCA&amp;01RI=900641187285508&amp;01NA=&amp;wid=1320&amp;hei=1616&amp;fit=fit,1&amp;$filterlrg$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b="12931"/>
          <a:stretch/>
        </p:blipFill>
        <p:spPr bwMode="auto">
          <a:xfrm flipH="1">
            <a:off x="406178" y="3648781"/>
            <a:ext cx="948317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g2.timeinc.net/health/images/gallery/living/water-pour-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b="51556"/>
          <a:stretch/>
        </p:blipFill>
        <p:spPr bwMode="auto">
          <a:xfrm>
            <a:off x="5341981" y="1915313"/>
            <a:ext cx="1250603" cy="9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3" r="26869"/>
          <a:stretch/>
        </p:blipFill>
        <p:spPr bwMode="auto">
          <a:xfrm rot="6918752">
            <a:off x="5435827" y="2977243"/>
            <a:ext cx="530917" cy="7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45F85D68-9BCF-4C42-B23C-838BBFE69284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86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p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741" y="132337"/>
            <a:ext cx="6615354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Örnek Algoritma - 2</a:t>
            </a:r>
          </a:p>
        </p:txBody>
      </p:sp>
      <p:sp>
        <p:nvSpPr>
          <p:cNvPr id="5" name="İçerik Yer Tutucusu 3"/>
          <p:cNvSpPr>
            <a:spLocks noGrp="1"/>
          </p:cNvSpPr>
          <p:nvPr>
            <p:ph idx="1"/>
          </p:nvPr>
        </p:nvSpPr>
        <p:spPr>
          <a:xfrm>
            <a:off x="1746230" y="1215654"/>
            <a:ext cx="3384376" cy="3732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1: Başla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2: Sürücü koltuğuna geç.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3: Emniyet kemerini tak.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4: Aynaları kontrol et.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5: Anahtarı tak.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6: Kontağı çevir.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7: El frenini indir.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8: Vitese geç.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9: Gaza bas.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Adım 10: Bitir.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idx="10"/>
          </p:nvPr>
        </p:nvSpPr>
        <p:spPr>
          <a:xfrm>
            <a:off x="1206170" y="850960"/>
            <a:ext cx="4464496" cy="297033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Arabayı çalıştırıp yola çıkalım</a:t>
            </a:r>
          </a:p>
        </p:txBody>
      </p:sp>
      <p:pic>
        <p:nvPicPr>
          <p:cNvPr id="7170" name="Picture 2" descr="http://otkupautomobilabeograd.net/wp-content/uploads/2013/12/otkup-automobila-u-Beogradu-1024x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37" y="3999853"/>
            <a:ext cx="1318153" cy="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ugustinecaraccidentlawyer.com/blog/wp-content/uploads/2013/01/seat-be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8" y="1773887"/>
            <a:ext cx="1109024" cy="7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88" y="2937245"/>
            <a:ext cx="1109024" cy="743899"/>
          </a:xfrm>
          <a:prstGeom prst="rect">
            <a:avLst/>
          </a:prstGeom>
        </p:spPr>
      </p:pic>
      <p:pic>
        <p:nvPicPr>
          <p:cNvPr id="7174" name="Picture 6" descr="http://www.24hoursanantoniolocksmiths.com/san-antonio-locksmiths/transponder_ke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17816" r="11812" b="21840"/>
          <a:stretch/>
        </p:blipFill>
        <p:spPr bwMode="auto">
          <a:xfrm>
            <a:off x="283735" y="4065169"/>
            <a:ext cx="1025810" cy="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etinsurancequotes.ca/pics/stickshif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91" y="2896365"/>
            <a:ext cx="828043" cy="82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7"/>
          <a:srcRect r="8729"/>
          <a:stretch/>
        </p:blipFill>
        <p:spPr>
          <a:xfrm>
            <a:off x="5373214" y="1781727"/>
            <a:ext cx="1153598" cy="710955"/>
          </a:xfrm>
          <a:prstGeom prst="rect">
            <a:avLst/>
          </a:prstGeom>
        </p:spPr>
      </p:pic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824C1134-FB14-410F-964C-C4155312BA8D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73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4634" y="138457"/>
            <a:ext cx="6723366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Neden Algoritma Kullanıyoruz?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F39CC8B6-35D8-4FD2-9351-38AA643F5543}"/>
              </a:ext>
            </a:extLst>
          </p:cNvPr>
          <p:cNvSpPr/>
          <p:nvPr/>
        </p:nvSpPr>
        <p:spPr>
          <a:xfrm>
            <a:off x="260648" y="1491630"/>
            <a:ext cx="6336703" cy="11384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cs typeface="Arial" panose="020B0604020202020204" pitchFamily="34" charset="0"/>
              </a:rPr>
              <a:t>Gerekli tüm bilgi ve birikime sahipsiniz ve sizden bir bina </a:t>
            </a:r>
          </a:p>
          <a:p>
            <a:pPr algn="ctr"/>
            <a:r>
              <a:rPr lang="tr-TR" sz="2000" dirty="0">
                <a:cs typeface="Arial" panose="020B0604020202020204" pitchFamily="34" charset="0"/>
              </a:rPr>
              <a:t>yapmanız isteniyor. </a:t>
            </a:r>
            <a:br>
              <a:rPr lang="tr-TR" sz="2000" dirty="0">
                <a:cs typeface="Arial" panose="020B0604020202020204" pitchFamily="34" charset="0"/>
              </a:rPr>
            </a:br>
            <a:r>
              <a:rPr lang="tr-TR" sz="2000" dirty="0">
                <a:cs typeface="Arial" panose="020B0604020202020204" pitchFamily="34" charset="0"/>
              </a:rPr>
              <a:t>Yapacağınız ilk iş ne olurdu?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8" y="969572"/>
            <a:ext cx="6606734" cy="460648"/>
          </a:xfrm>
        </p:spPr>
        <p:txBody>
          <a:bodyPr>
            <a:noAutofit/>
          </a:bodyPr>
          <a:lstStyle/>
          <a:p>
            <a:pPr algn="ctr"/>
            <a:r>
              <a:rPr lang="tr-TR" sz="2000" dirty="0">
                <a:latin typeface="+mj-lt"/>
                <a:cs typeface="Arial" panose="020B0604020202020204" pitchFamily="34" charset="0"/>
              </a:rPr>
              <a:t>Sizce kodlamaya başlamadan önce niçin algoritma hazırlıyoruz?</a:t>
            </a:r>
          </a:p>
        </p:txBody>
      </p:sp>
      <p:pic>
        <p:nvPicPr>
          <p:cNvPr id="8194" name="Picture 2" descr="http://img.xcitefun.net/users/2011/03/233549,xcitefun-hole-dig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1" y="2859782"/>
            <a:ext cx="3023662" cy="2012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196" name="Picture 4" descr="http://www.chapmansbuilding.co.uk/media/img/page_images/project-manage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r="16365"/>
          <a:stretch/>
        </p:blipFill>
        <p:spPr bwMode="auto">
          <a:xfrm>
            <a:off x="3531070" y="2859782"/>
            <a:ext cx="3026399" cy="2012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D0370426-5C0D-4E6C-87A6-7B12FF816F79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1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04" y="115887"/>
            <a:ext cx="6723366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Neden Algoritma Kullanıyoruz?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938" y="990892"/>
            <a:ext cx="6630429" cy="594066"/>
          </a:xfrm>
        </p:spPr>
        <p:txBody>
          <a:bodyPr>
            <a:noAutofit/>
          </a:bodyPr>
          <a:lstStyle/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Oluşturacağımız yazılımın kusursuz olması için öncelikle her adımını gösteren planını, yani algoritmasını hazırlamalıyız.</a:t>
            </a:r>
          </a:p>
        </p:txBody>
      </p:sp>
      <p:pic>
        <p:nvPicPr>
          <p:cNvPr id="9218" name="Picture 2" descr="http://cornucopia3d.e-oncontent.com/storeItems/Objects/Architecture/Large%20Buildings/Apartment_Building_5_Vue_3_0_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r="4000" b="14667"/>
          <a:stretch/>
        </p:blipFill>
        <p:spPr bwMode="auto">
          <a:xfrm>
            <a:off x="251628" y="2571750"/>
            <a:ext cx="3056209" cy="1719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s://managewp.com/wp-content/uploads/2013/10/lopsided-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64" y="2571751"/>
            <a:ext cx="3065662" cy="1715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60EBC9BC-220D-489E-ADAF-FE47CB12A9C1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0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014" y="127565"/>
            <a:ext cx="6615354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Akış Şeması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323" y="816698"/>
            <a:ext cx="6615354" cy="1034957"/>
          </a:xfrm>
        </p:spPr>
        <p:txBody>
          <a:bodyPr anchor="t">
            <a:noAutofit/>
          </a:bodyPr>
          <a:lstStyle/>
          <a:p>
            <a:r>
              <a:rPr lang="tr-TR" sz="2000" dirty="0">
                <a:latin typeface="+mj-lt"/>
                <a:cs typeface="Arial" panose="020B0604020202020204" pitchFamily="34" charset="0"/>
              </a:rPr>
              <a:t>Bilgisayar programlarının işlem basamaklarını geometrik şekillerle gösteren şemadır. Bu şekiller vasıtasıyla algoritmanın daha rahat anlaşılabilmesi sağlanır.</a:t>
            </a:r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2065347B-94DA-4ED1-BFA0-FFF1FD296449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42398479-115A-4AE9-B621-49F66A2EBC7F}"/>
              </a:ext>
            </a:extLst>
          </p:cNvPr>
          <p:cNvSpPr txBox="1">
            <a:spLocks/>
          </p:cNvSpPr>
          <p:nvPr/>
        </p:nvSpPr>
        <p:spPr>
          <a:xfrm>
            <a:off x="129319" y="1851656"/>
            <a:ext cx="6615354" cy="432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11480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65785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90090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2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97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2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27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cs typeface="Arial" panose="020B0604020202020204" pitchFamily="34" charset="0"/>
              </a:rPr>
              <a:t>Şemada yer alan her şeklin bir kullanım amacı vardır.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0231D6E-E30E-45A4-8427-63994881D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7" r="1719"/>
          <a:stretch/>
        </p:blipFill>
        <p:spPr>
          <a:xfrm>
            <a:off x="2276872" y="2785127"/>
            <a:ext cx="2952329" cy="22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82227"/>
            <a:ext cx="5643246" cy="623431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Elips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576" y="915566"/>
            <a:ext cx="6606792" cy="702078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>
                <a:latin typeface="+mj-lt"/>
                <a:cs typeface="Arial" panose="020B0604020202020204" pitchFamily="34" charset="0"/>
              </a:rPr>
              <a:t>Başla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 ve </a:t>
            </a:r>
            <a:r>
              <a:rPr lang="tr-TR" sz="2000" b="1" dirty="0">
                <a:latin typeface="+mj-lt"/>
                <a:cs typeface="Arial" panose="020B0604020202020204" pitchFamily="34" charset="0"/>
              </a:rPr>
              <a:t>Bitir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 adımları için kullanılır. Akış şemasının başlangıç ve bitiş noktasında yer alır.</a:t>
            </a:r>
          </a:p>
        </p:txBody>
      </p:sp>
      <p:sp>
        <p:nvSpPr>
          <p:cNvPr id="5" name="Oval 4"/>
          <p:cNvSpPr/>
          <p:nvPr/>
        </p:nvSpPr>
        <p:spPr>
          <a:xfrm>
            <a:off x="1772816" y="2697763"/>
            <a:ext cx="1224136" cy="710789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+mj-lt"/>
                <a:cs typeface="Arial" panose="020B0604020202020204" pitchFamily="34" charset="0"/>
              </a:rPr>
              <a:t>BAŞLA</a:t>
            </a:r>
          </a:p>
        </p:txBody>
      </p:sp>
      <p:sp>
        <p:nvSpPr>
          <p:cNvPr id="6" name="Oval 5"/>
          <p:cNvSpPr/>
          <p:nvPr/>
        </p:nvSpPr>
        <p:spPr>
          <a:xfrm>
            <a:off x="3645024" y="2697763"/>
            <a:ext cx="1224136" cy="710789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+mj-lt"/>
                <a:cs typeface="Arial" panose="020B0604020202020204" pitchFamily="34" charset="0"/>
              </a:rPr>
              <a:t>BİTİR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F64307D8-E46D-4A1B-8A32-841018F1BAA5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6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024" y="131295"/>
            <a:ext cx="5643246" cy="640254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Paralel Kenar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024" y="915565"/>
            <a:ext cx="6624344" cy="1296143"/>
          </a:xfrm>
        </p:spPr>
        <p:txBody>
          <a:bodyPr>
            <a:noAutofit/>
          </a:bodyPr>
          <a:lstStyle/>
          <a:p>
            <a:r>
              <a:rPr lang="tr-TR" sz="2000" dirty="0">
                <a:latin typeface="+mj-lt"/>
                <a:cs typeface="Arial" panose="020B0604020202020204" pitchFamily="34" charset="0"/>
              </a:rPr>
              <a:t>Giriş işlemleri için kullanılır. 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Örneğin; klavyeden bir sayı girilmesi istenmesi gibi.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3DB8AB0B-B8E8-4B88-92E2-5D1B186A99C6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aralelkenar 7">
            <a:extLst>
              <a:ext uri="{FF2B5EF4-FFF2-40B4-BE49-F238E27FC236}">
                <a16:creationId xmlns:a16="http://schemas.microsoft.com/office/drawing/2014/main" id="{6B9FD800-008C-46E6-A1F1-B2135CA18F3C}"/>
              </a:ext>
            </a:extLst>
          </p:cNvPr>
          <p:cNvSpPr/>
          <p:nvPr/>
        </p:nvSpPr>
        <p:spPr>
          <a:xfrm>
            <a:off x="1822523" y="2931793"/>
            <a:ext cx="2232248" cy="423029"/>
          </a:xfrm>
          <a:prstGeom prst="parallelogram">
            <a:avLst>
              <a:gd name="adj" fmla="val 57712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Bir sayı giriniz</a:t>
            </a:r>
          </a:p>
        </p:txBody>
      </p:sp>
    </p:spTree>
    <p:extLst>
      <p:ext uri="{BB962C8B-B14F-4D97-AF65-F5344CB8AC3E}">
        <p14:creationId xmlns:p14="http://schemas.microsoft.com/office/powerpoint/2010/main" val="345129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024" y="131295"/>
            <a:ext cx="6740976" cy="640254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Dalgalı Dikdörtgen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024" y="915565"/>
            <a:ext cx="6624344" cy="1296143"/>
          </a:xfrm>
        </p:spPr>
        <p:txBody>
          <a:bodyPr>
            <a:noAutofit/>
          </a:bodyPr>
          <a:lstStyle/>
          <a:p>
            <a:r>
              <a:rPr lang="tr-TR" sz="2000" dirty="0">
                <a:latin typeface="+mj-lt"/>
                <a:cs typeface="Arial" panose="020B0604020202020204" pitchFamily="34" charset="0"/>
              </a:rPr>
              <a:t>Çıkış işlemleri için kullanılır. 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Örneğin; ekrana işlem sonucunun yazdırılması gibi.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3DB8AB0B-B8E8-4B88-92E2-5D1B186A99C6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kış Çizelgesi: Belge 3">
            <a:extLst>
              <a:ext uri="{FF2B5EF4-FFF2-40B4-BE49-F238E27FC236}">
                <a16:creationId xmlns:a16="http://schemas.microsoft.com/office/drawing/2014/main" id="{38642340-BD4D-4844-8CB1-5E735FC08CB0}"/>
              </a:ext>
            </a:extLst>
          </p:cNvPr>
          <p:cNvSpPr/>
          <p:nvPr/>
        </p:nvSpPr>
        <p:spPr>
          <a:xfrm>
            <a:off x="2061974" y="2787774"/>
            <a:ext cx="1871081" cy="612648"/>
          </a:xfrm>
          <a:prstGeom prst="flowChartDocumen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tr-TR" dirty="0"/>
              <a:t>Girdiğiniz sayı çift</a:t>
            </a:r>
          </a:p>
        </p:txBody>
      </p:sp>
    </p:spTree>
    <p:extLst>
      <p:ext uri="{BB962C8B-B14F-4D97-AF65-F5344CB8AC3E}">
        <p14:creationId xmlns:p14="http://schemas.microsoft.com/office/powerpoint/2010/main" val="1213332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16406"/>
            <a:ext cx="5643246" cy="884466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Dikdörtgen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632" y="1146383"/>
            <a:ext cx="6624736" cy="875249"/>
          </a:xfrm>
        </p:spPr>
        <p:txBody>
          <a:bodyPr anchor="t">
            <a:noAutofit/>
          </a:bodyPr>
          <a:lstStyle/>
          <a:p>
            <a:r>
              <a:rPr lang="tr-TR" sz="2000" b="1" dirty="0">
                <a:latin typeface="+mj-lt"/>
                <a:cs typeface="Arial" panose="020B0604020202020204" pitchFamily="34" charset="0"/>
              </a:rPr>
              <a:t>Hesaplama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 ya da </a:t>
            </a:r>
            <a:r>
              <a:rPr lang="tr-TR" sz="2000" b="1" dirty="0">
                <a:latin typeface="+mj-lt"/>
                <a:cs typeface="Arial" panose="020B0604020202020204" pitchFamily="34" charset="0"/>
              </a:rPr>
              <a:t>Değişkene Değer Atama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 işlemleri için kullanılır. 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Örneğin; iki sayıyı topla veya girilen ilk sayıyı A olarak kabul et.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FE8E3671-6E06-452F-945A-E9C076C44C57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ikdörtgen 7">
            <a:extLst>
              <a:ext uri="{FF2B5EF4-FFF2-40B4-BE49-F238E27FC236}">
                <a16:creationId xmlns:a16="http://schemas.microsoft.com/office/drawing/2014/main" id="{D488D237-1B8E-497C-B97B-076FC69BFCA5}"/>
              </a:ext>
            </a:extLst>
          </p:cNvPr>
          <p:cNvSpPr/>
          <p:nvPr/>
        </p:nvSpPr>
        <p:spPr>
          <a:xfrm>
            <a:off x="1198358" y="2852971"/>
            <a:ext cx="1800000" cy="53208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 ile B’yi topla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49C7413-ECFB-49F2-A978-8B376311DC4C}"/>
              </a:ext>
            </a:extLst>
          </p:cNvPr>
          <p:cNvSpPr/>
          <p:nvPr/>
        </p:nvSpPr>
        <p:spPr>
          <a:xfrm>
            <a:off x="3518226" y="2858680"/>
            <a:ext cx="1800000" cy="52637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 = İlk Sayı</a:t>
            </a:r>
          </a:p>
        </p:txBody>
      </p:sp>
    </p:spTree>
    <p:extLst>
      <p:ext uri="{BB962C8B-B14F-4D97-AF65-F5344CB8AC3E}">
        <p14:creationId xmlns:p14="http://schemas.microsoft.com/office/powerpoint/2010/main" val="1795596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318" y="138101"/>
            <a:ext cx="6597050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  <a:cs typeface="Calibri Light" panose="020F0302020204030204" pitchFamily="34" charset="0"/>
              </a:rPr>
              <a:t>Yazılım Nedir?</a:t>
            </a:r>
            <a:endParaRPr lang="en-US" sz="3000" b="0" dirty="0">
              <a:solidFill>
                <a:schemeClr val="accent1"/>
              </a:solidFill>
              <a:effectLst/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262" y="919477"/>
            <a:ext cx="6613105" cy="683013"/>
          </a:xfrm>
        </p:spPr>
        <p:txBody>
          <a:bodyPr>
            <a:normAutofit/>
          </a:bodyPr>
          <a:lstStyle/>
          <a:p>
            <a:pPr algn="just"/>
            <a:r>
              <a:rPr lang="tr-TR" altLang="ko-KR" sz="2000" dirty="0">
                <a:latin typeface="+mj-lt"/>
                <a:cs typeface="Calibri Light" panose="020F0302020204030204" pitchFamily="34" charset="0"/>
              </a:rPr>
              <a:t>Elektronik cihazlarda çeşitli görevleri gerçekleştirmek amacıyla hazırlanmış programlara yazılım adı verilir.</a:t>
            </a:r>
            <a:endParaRPr lang="ko-KR" altLang="en-US" sz="20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026" name="Picture 2" descr="https://www.pcworldbusiness.co.uk/ui/category-landing-pages/software/img/pc_s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17" y="2787774"/>
            <a:ext cx="37433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C4F6A4B2-7A86-47BA-816D-396E9EEC539F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0"/>
            <a:ext cx="5643246" cy="884466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Eşkenar Dörtgen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634" y="876484"/>
            <a:ext cx="6606734" cy="1191210"/>
          </a:xfrm>
        </p:spPr>
        <p:txBody>
          <a:bodyPr>
            <a:normAutofit/>
          </a:bodyPr>
          <a:lstStyle/>
          <a:p>
            <a:r>
              <a:rPr lang="tr-TR" sz="2000" b="1" dirty="0">
                <a:latin typeface="+mj-lt"/>
                <a:cs typeface="Arial" panose="020B0604020202020204" pitchFamily="34" charset="0"/>
              </a:rPr>
              <a:t>Karşılaştırma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 ya da </a:t>
            </a:r>
            <a:r>
              <a:rPr lang="tr-TR" sz="2000" b="1" dirty="0">
                <a:latin typeface="+mj-lt"/>
                <a:cs typeface="Arial" panose="020B0604020202020204" pitchFamily="34" charset="0"/>
              </a:rPr>
              <a:t>Karar Verme 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işlemleri için kullanılır. 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Örneğin; girilen sayı 5’ten büyük mü?</a:t>
            </a:r>
          </a:p>
        </p:txBody>
      </p:sp>
      <p:sp>
        <p:nvSpPr>
          <p:cNvPr id="5" name="Akış Çizelgesi: Karar 4"/>
          <p:cNvSpPr/>
          <p:nvPr/>
        </p:nvSpPr>
        <p:spPr>
          <a:xfrm>
            <a:off x="548680" y="2358618"/>
            <a:ext cx="2664296" cy="1191210"/>
          </a:xfrm>
          <a:prstGeom prst="flowChartDecision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dirty="0">
                <a:latin typeface="+mj-lt"/>
                <a:cs typeface="Arial" panose="020B0604020202020204" pitchFamily="34" charset="0"/>
              </a:rPr>
              <a:t>Kalan süre 0’dan büyük mü?</a:t>
            </a:r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E58CB927-31B5-4E3C-951E-A0688D694F53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kış Çizelgesi: Karar 9">
            <a:extLst>
              <a:ext uri="{FF2B5EF4-FFF2-40B4-BE49-F238E27FC236}">
                <a16:creationId xmlns:a16="http://schemas.microsoft.com/office/drawing/2014/main" id="{DD337CAE-0751-42DF-813A-B99441BD87A7}"/>
              </a:ext>
            </a:extLst>
          </p:cNvPr>
          <p:cNvSpPr/>
          <p:nvPr/>
        </p:nvSpPr>
        <p:spPr>
          <a:xfrm>
            <a:off x="3645024" y="2358618"/>
            <a:ext cx="2664296" cy="1191210"/>
          </a:xfrm>
          <a:prstGeom prst="flowChartDecision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0" tIns="0" rIns="0" bIns="0" rtlCol="0" anchor="ctr"/>
          <a:lstStyle/>
          <a:p>
            <a:pPr algn="ctr"/>
            <a:r>
              <a:rPr lang="tr-TR" sz="1500" dirty="0">
                <a:latin typeface="+mj-lt"/>
                <a:cs typeface="Arial" panose="020B0604020202020204" pitchFamily="34" charset="0"/>
              </a:rPr>
              <a:t>Oyunda başka elma var mı?</a:t>
            </a:r>
          </a:p>
        </p:txBody>
      </p:sp>
    </p:spTree>
    <p:extLst>
      <p:ext uri="{BB962C8B-B14F-4D97-AF65-F5344CB8AC3E}">
        <p14:creationId xmlns:p14="http://schemas.microsoft.com/office/powerpoint/2010/main" val="3163275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76106"/>
            <a:ext cx="5643246" cy="884466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Yön Okları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936" y="960572"/>
            <a:ext cx="5508612" cy="486054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+mj-lt"/>
                <a:cs typeface="Arial" panose="020B0604020202020204" pitchFamily="34" charset="0"/>
              </a:rPr>
              <a:t>Akış şemasının ilerleme yönünü gösterir.</a:t>
            </a: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996952" y="3050123"/>
            <a:ext cx="10261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2769569" y="1980074"/>
            <a:ext cx="0" cy="972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1435088" y="3036570"/>
            <a:ext cx="1134126" cy="13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2769569" y="3215766"/>
            <a:ext cx="1" cy="972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A1946AD7-D8B5-4FAE-935E-959164E78495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34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123478"/>
            <a:ext cx="6669360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Akış Şeması Örneği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412" y="1130623"/>
            <a:ext cx="6599956" cy="900100"/>
          </a:xfrm>
        </p:spPr>
        <p:txBody>
          <a:bodyPr anchor="t">
            <a:noAutofit/>
          </a:bodyPr>
          <a:lstStyle/>
          <a:p>
            <a:pPr algn="just" defTabSz="627063"/>
            <a:r>
              <a:rPr lang="tr-TR" sz="2000" dirty="0">
                <a:latin typeface="+mj-lt"/>
                <a:cs typeface="Arial" panose="020B0604020202020204" pitchFamily="34" charset="0"/>
              </a:rPr>
              <a:t>Klavyeden girilen iki sayıyı toplayıp ekrana yazdıran programın akış şemasını çizeceğiz. Önce </a:t>
            </a:r>
            <a:r>
              <a:rPr lang="tr-TR" sz="2000" b="1" dirty="0">
                <a:latin typeface="+mj-lt"/>
                <a:cs typeface="Arial" panose="020B0604020202020204" pitchFamily="34" charset="0"/>
              </a:rPr>
              <a:t>algoritmasını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 yazalım.</a:t>
            </a:r>
          </a:p>
        </p:txBody>
      </p:sp>
      <p:sp>
        <p:nvSpPr>
          <p:cNvPr id="5" name="İçerik Yer Tutucusu 3"/>
          <p:cNvSpPr>
            <a:spLocks noGrp="1"/>
          </p:cNvSpPr>
          <p:nvPr>
            <p:ph idx="10"/>
          </p:nvPr>
        </p:nvSpPr>
        <p:spPr>
          <a:xfrm>
            <a:off x="1592796" y="1851670"/>
            <a:ext cx="3600400" cy="29892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0">
            <a:noAutofit/>
          </a:bodyPr>
          <a:lstStyle/>
          <a:p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Adım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1: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Başla</a:t>
            </a:r>
          </a:p>
          <a:p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Adım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2: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İlk sayıyı gir.</a:t>
            </a:r>
          </a:p>
          <a:p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Adım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3: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A = İlk sayı </a:t>
            </a:r>
          </a:p>
          <a:p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Adım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4: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İkinci sayıyı gir.</a:t>
            </a:r>
          </a:p>
          <a:p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Adım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5: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B = İkinci sayı</a:t>
            </a:r>
          </a:p>
          <a:p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Adım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6: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İki sayıyı topla (A+B)</a:t>
            </a:r>
          </a:p>
          <a:p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Adım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7: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Sonucu ekranda göster.</a:t>
            </a:r>
          </a:p>
          <a:p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Adım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18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8:</a:t>
            </a:r>
            <a:r>
              <a:rPr lang="tr-TR" sz="1800" dirty="0">
                <a:latin typeface="+mj-lt"/>
                <a:cs typeface="Arial" panose="020B0604020202020204" pitchFamily="34" charset="0"/>
              </a:rPr>
              <a:t> Bitir.</a:t>
            </a:r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A4DD648B-54B2-4F6F-AA4D-01BB51E67829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9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376" y="147268"/>
            <a:ext cx="6669360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Akış Şeması Örneği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3C57DE-233B-4F2D-A0E4-DCCC92AD321B}"/>
              </a:ext>
            </a:extLst>
          </p:cNvPr>
          <p:cNvSpPr/>
          <p:nvPr/>
        </p:nvSpPr>
        <p:spPr>
          <a:xfrm>
            <a:off x="1223760" y="1321237"/>
            <a:ext cx="810086" cy="382368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Başla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EB8994D-9765-48A8-841B-54652D2E6AF5}"/>
              </a:ext>
            </a:extLst>
          </p:cNvPr>
          <p:cNvSpPr/>
          <p:nvPr/>
        </p:nvSpPr>
        <p:spPr>
          <a:xfrm>
            <a:off x="548802" y="2758986"/>
            <a:ext cx="2160000" cy="27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 = Birinci sayı</a:t>
            </a:r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8B4190B8-31EF-4C57-9E6B-D44363DE7A40}"/>
              </a:ext>
            </a:extLst>
          </p:cNvPr>
          <p:cNvSpPr/>
          <p:nvPr/>
        </p:nvSpPr>
        <p:spPr>
          <a:xfrm>
            <a:off x="3838366" y="1451820"/>
            <a:ext cx="2160000" cy="27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 = İkinci sayı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2B9B48EE-61D9-4B23-B5BA-B77F9171F0B5}"/>
              </a:ext>
            </a:extLst>
          </p:cNvPr>
          <p:cNvSpPr/>
          <p:nvPr/>
        </p:nvSpPr>
        <p:spPr>
          <a:xfrm>
            <a:off x="3838366" y="2118378"/>
            <a:ext cx="2160000" cy="27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Sonuç = A+B</a:t>
            </a:r>
          </a:p>
        </p:txBody>
      </p:sp>
      <p:sp>
        <p:nvSpPr>
          <p:cNvPr id="42" name="Paralelkenar 41">
            <a:extLst>
              <a:ext uri="{FF2B5EF4-FFF2-40B4-BE49-F238E27FC236}">
                <a16:creationId xmlns:a16="http://schemas.microsoft.com/office/drawing/2014/main" id="{EE81C933-7A9B-4475-86EC-D315504B16AA}"/>
              </a:ext>
            </a:extLst>
          </p:cNvPr>
          <p:cNvSpPr/>
          <p:nvPr/>
        </p:nvSpPr>
        <p:spPr>
          <a:xfrm>
            <a:off x="548802" y="3421677"/>
            <a:ext cx="2160000" cy="270000"/>
          </a:xfrm>
          <a:prstGeom prst="parallelogram">
            <a:avLst>
              <a:gd name="adj" fmla="val 57712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İkinci sayıyı giriniz</a:t>
            </a:r>
          </a:p>
        </p:txBody>
      </p:sp>
      <p:sp>
        <p:nvSpPr>
          <p:cNvPr id="43" name="Paralelkenar 42">
            <a:extLst>
              <a:ext uri="{FF2B5EF4-FFF2-40B4-BE49-F238E27FC236}">
                <a16:creationId xmlns:a16="http://schemas.microsoft.com/office/drawing/2014/main" id="{38FA1E66-D133-4D45-88B8-CE3D6D73EF2D}"/>
              </a:ext>
            </a:extLst>
          </p:cNvPr>
          <p:cNvSpPr/>
          <p:nvPr/>
        </p:nvSpPr>
        <p:spPr>
          <a:xfrm>
            <a:off x="548802" y="2096295"/>
            <a:ext cx="2160000" cy="270000"/>
          </a:xfrm>
          <a:prstGeom prst="parallelogram">
            <a:avLst>
              <a:gd name="adj" fmla="val 57712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Birinci sayıyı giriniz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D33DBE-C4D6-472E-96F5-1848A29A2A94}"/>
              </a:ext>
            </a:extLst>
          </p:cNvPr>
          <p:cNvSpPr/>
          <p:nvPr/>
        </p:nvSpPr>
        <p:spPr>
          <a:xfrm>
            <a:off x="4513324" y="3645822"/>
            <a:ext cx="810086" cy="382368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Bitir</a:t>
            </a: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1B60814A-532A-4357-AEE3-D13908E51F4C}"/>
              </a:ext>
            </a:extLst>
          </p:cNvPr>
          <p:cNvCxnSpPr>
            <a:stCxn id="6" idx="4"/>
            <a:endCxn id="43" idx="0"/>
          </p:cNvCxnSpPr>
          <p:nvPr/>
        </p:nvCxnSpPr>
        <p:spPr>
          <a:xfrm flipH="1">
            <a:off x="1628802" y="1703605"/>
            <a:ext cx="1" cy="39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Düz Ok Bağlayıcısı 45">
            <a:extLst>
              <a:ext uri="{FF2B5EF4-FFF2-40B4-BE49-F238E27FC236}">
                <a16:creationId xmlns:a16="http://schemas.microsoft.com/office/drawing/2014/main" id="{C3A424E0-1BC1-4F87-9EAE-B5A0B7278D29}"/>
              </a:ext>
            </a:extLst>
          </p:cNvPr>
          <p:cNvCxnSpPr/>
          <p:nvPr/>
        </p:nvCxnSpPr>
        <p:spPr>
          <a:xfrm flipH="1">
            <a:off x="1628802" y="2366296"/>
            <a:ext cx="1" cy="39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Düz Ok Bağlayıcısı 46">
            <a:extLst>
              <a:ext uri="{FF2B5EF4-FFF2-40B4-BE49-F238E27FC236}">
                <a16:creationId xmlns:a16="http://schemas.microsoft.com/office/drawing/2014/main" id="{783C3685-B54D-4334-8D33-0CA11E77749A}"/>
              </a:ext>
            </a:extLst>
          </p:cNvPr>
          <p:cNvCxnSpPr/>
          <p:nvPr/>
        </p:nvCxnSpPr>
        <p:spPr>
          <a:xfrm flipH="1">
            <a:off x="1628801" y="3010320"/>
            <a:ext cx="1" cy="39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6FFB692B-05A6-4597-8267-D96C858DC9E6}"/>
              </a:ext>
            </a:extLst>
          </p:cNvPr>
          <p:cNvCxnSpPr>
            <a:stCxn id="42" idx="4"/>
            <a:endCxn id="39" idx="0"/>
          </p:cNvCxnSpPr>
          <p:nvPr/>
        </p:nvCxnSpPr>
        <p:spPr>
          <a:xfrm rot="5400000" flipH="1" flipV="1">
            <a:off x="2153655" y="926967"/>
            <a:ext cx="2239857" cy="3289564"/>
          </a:xfrm>
          <a:prstGeom prst="bentConnector5">
            <a:avLst>
              <a:gd name="adj1" fmla="val -18170"/>
              <a:gd name="adj2" fmla="val 50000"/>
              <a:gd name="adj3" fmla="val 1076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Düz Ok Bağlayıcısı 47">
            <a:extLst>
              <a:ext uri="{FF2B5EF4-FFF2-40B4-BE49-F238E27FC236}">
                <a16:creationId xmlns:a16="http://schemas.microsoft.com/office/drawing/2014/main" id="{E058CB93-35FF-42AC-89A1-1B9B6C97BDD5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>
            <a:off x="4918366" y="1721820"/>
            <a:ext cx="0" cy="396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Düz Ok Bağlayıcısı 48">
            <a:extLst>
              <a:ext uri="{FF2B5EF4-FFF2-40B4-BE49-F238E27FC236}">
                <a16:creationId xmlns:a16="http://schemas.microsoft.com/office/drawing/2014/main" id="{FEE99FFA-C39E-4C29-B931-468CFE3935A2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4918362" y="2388378"/>
            <a:ext cx="3846" cy="370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Düz Ok Bağlayıcısı 49">
            <a:extLst>
              <a:ext uri="{FF2B5EF4-FFF2-40B4-BE49-F238E27FC236}">
                <a16:creationId xmlns:a16="http://schemas.microsoft.com/office/drawing/2014/main" id="{EFF9A954-5716-411D-900B-827812E3FA56}"/>
              </a:ext>
            </a:extLst>
          </p:cNvPr>
          <p:cNvCxnSpPr>
            <a:cxnSpLocks/>
            <a:stCxn id="3" idx="2"/>
            <a:endCxn id="45" idx="0"/>
          </p:cNvCxnSpPr>
          <p:nvPr/>
        </p:nvCxnSpPr>
        <p:spPr>
          <a:xfrm>
            <a:off x="4918362" y="3272926"/>
            <a:ext cx="5" cy="372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Düz Bağlayıcı 50">
            <a:extLst>
              <a:ext uri="{FF2B5EF4-FFF2-40B4-BE49-F238E27FC236}">
                <a16:creationId xmlns:a16="http://schemas.microsoft.com/office/drawing/2014/main" id="{09A1661A-E1B1-4597-A7E6-EF3053676ACD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kış Çizelgesi: Belge 2">
            <a:extLst>
              <a:ext uri="{FF2B5EF4-FFF2-40B4-BE49-F238E27FC236}">
                <a16:creationId xmlns:a16="http://schemas.microsoft.com/office/drawing/2014/main" id="{C8EBBE6D-A5DB-41A3-B852-BDDCB2F2D650}"/>
              </a:ext>
            </a:extLst>
          </p:cNvPr>
          <p:cNvSpPr/>
          <p:nvPr/>
        </p:nvSpPr>
        <p:spPr>
          <a:xfrm>
            <a:off x="3838366" y="2758969"/>
            <a:ext cx="2159991" cy="550341"/>
          </a:xfrm>
          <a:prstGeom prst="flowChartDocumen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tr-TR" dirty="0"/>
              <a:t>Sonucu göster</a:t>
            </a:r>
          </a:p>
        </p:txBody>
      </p:sp>
    </p:spTree>
    <p:extLst>
      <p:ext uri="{BB962C8B-B14F-4D97-AF65-F5344CB8AC3E}">
        <p14:creationId xmlns:p14="http://schemas.microsoft.com/office/powerpoint/2010/main" val="416480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39" grpId="0" animBg="1"/>
      <p:bldP spid="40" grpId="0" animBg="1"/>
      <p:bldP spid="42" grpId="0" animBg="1"/>
      <p:bldP spid="43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125253"/>
            <a:ext cx="6669360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Akış Şeması Örneği - 2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568" y="789552"/>
            <a:ext cx="6598800" cy="1174594"/>
          </a:xfrm>
        </p:spPr>
        <p:txBody>
          <a:bodyPr>
            <a:noAutofit/>
          </a:bodyPr>
          <a:lstStyle/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Şimdi hava yağmurlu ise bizi şemsiye almamız konusunda uyaran programın akış şemasını çizeceğiz. Önce </a:t>
            </a:r>
            <a:r>
              <a:rPr lang="tr-TR" sz="2000" b="1" dirty="0">
                <a:latin typeface="+mj-lt"/>
                <a:cs typeface="Arial" panose="020B0604020202020204" pitchFamily="34" charset="0"/>
              </a:rPr>
              <a:t>algoritmasını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 yazalım.</a:t>
            </a:r>
          </a:p>
        </p:txBody>
      </p:sp>
      <p:sp>
        <p:nvSpPr>
          <p:cNvPr id="5" name="İçerik Yer Tutucusu 3"/>
          <p:cNvSpPr>
            <a:spLocks noGrp="1"/>
          </p:cNvSpPr>
          <p:nvPr>
            <p:ph idx="10"/>
          </p:nvPr>
        </p:nvSpPr>
        <p:spPr>
          <a:xfrm>
            <a:off x="1761489" y="1871903"/>
            <a:ext cx="3379645" cy="2304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0000" tIns="72000">
            <a:noAutofit/>
          </a:bodyPr>
          <a:lstStyle/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1: Başla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2: Hava yağmurlu mu?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3: Evet ise Adım 5’e git.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4: Hayır ise Adım 6’ya git.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5: Yanına şemsiye al.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6: Evden çık.</a:t>
            </a:r>
          </a:p>
          <a:p>
            <a:r>
              <a:rPr lang="tr-TR" sz="1600" dirty="0">
                <a:latin typeface="+mj-lt"/>
                <a:cs typeface="Arial" panose="020B0604020202020204" pitchFamily="34" charset="0"/>
              </a:rPr>
              <a:t>Adım 7: Bitir.</a:t>
            </a:r>
          </a:p>
        </p:txBody>
      </p:sp>
      <p:pic>
        <p:nvPicPr>
          <p:cNvPr id="12290" name="Picture 2" descr="http://cdn.shopify.com/s/files/1/0227/0033/products/Davek_Umbrella_Elite_Open_1024x1024.jpg?v=144894519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r="15774"/>
          <a:stretch/>
        </p:blipFill>
        <p:spPr bwMode="auto">
          <a:xfrm>
            <a:off x="5211198" y="2372432"/>
            <a:ext cx="1458162" cy="130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lipartlord.com/wp-content/uploads/2012/12/rain-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24513"/>
            <a:ext cx="1566125" cy="11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30F67660-774C-4455-9006-A97A85AC35F8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2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130130"/>
            <a:ext cx="6669360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Akış Şeması Örneği - 2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D4AA57-ED41-424B-B445-B9C89980BC2D}"/>
              </a:ext>
            </a:extLst>
          </p:cNvPr>
          <p:cNvSpPr/>
          <p:nvPr/>
        </p:nvSpPr>
        <p:spPr>
          <a:xfrm>
            <a:off x="3115514" y="1059582"/>
            <a:ext cx="810086" cy="382368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Başla</a:t>
            </a:r>
          </a:p>
        </p:txBody>
      </p:sp>
      <p:sp>
        <p:nvSpPr>
          <p:cNvPr id="4" name="Akış Çizelgesi: Karar 3">
            <a:extLst>
              <a:ext uri="{FF2B5EF4-FFF2-40B4-BE49-F238E27FC236}">
                <a16:creationId xmlns:a16="http://schemas.microsoft.com/office/drawing/2014/main" id="{0CA80409-99E5-420F-B342-5BD3C7CCE389}"/>
              </a:ext>
            </a:extLst>
          </p:cNvPr>
          <p:cNvSpPr/>
          <p:nvPr/>
        </p:nvSpPr>
        <p:spPr>
          <a:xfrm>
            <a:off x="2486024" y="1941189"/>
            <a:ext cx="2069065" cy="1119600"/>
          </a:xfrm>
          <a:prstGeom prst="flowChartDecisi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Hava yağmurlu mu?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97B87DB-0122-4E15-8F2B-1630E15362D6}"/>
              </a:ext>
            </a:extLst>
          </p:cNvPr>
          <p:cNvSpPr/>
          <p:nvPr/>
        </p:nvSpPr>
        <p:spPr>
          <a:xfrm>
            <a:off x="3115514" y="4438467"/>
            <a:ext cx="810086" cy="382368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Bitir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953B95AB-BB22-42D0-95DB-306F776F8745}"/>
              </a:ext>
            </a:extLst>
          </p:cNvPr>
          <p:cNvCxnSpPr>
            <a:cxnSpLocks/>
            <a:stCxn id="96" idx="2"/>
            <a:endCxn id="46" idx="0"/>
          </p:cNvCxnSpPr>
          <p:nvPr/>
        </p:nvCxnSpPr>
        <p:spPr>
          <a:xfrm>
            <a:off x="3520557" y="3842345"/>
            <a:ext cx="0" cy="596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Düz Ok Bağlayıcısı 60">
            <a:extLst>
              <a:ext uri="{FF2B5EF4-FFF2-40B4-BE49-F238E27FC236}">
                <a16:creationId xmlns:a16="http://schemas.microsoft.com/office/drawing/2014/main" id="{5EA38E3A-899C-4670-9031-9600BE865ECF}"/>
              </a:ext>
            </a:extLst>
          </p:cNvPr>
          <p:cNvCxnSpPr>
            <a:cxnSpLocks/>
            <a:stCxn id="4" idx="3"/>
            <a:endCxn id="33" idx="1"/>
          </p:cNvCxnSpPr>
          <p:nvPr/>
        </p:nvCxnSpPr>
        <p:spPr>
          <a:xfrm flipV="1">
            <a:off x="4555089" y="2496867"/>
            <a:ext cx="608627" cy="4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Düz Ok Bağlayıcısı 61">
            <a:extLst>
              <a:ext uri="{FF2B5EF4-FFF2-40B4-BE49-F238E27FC236}">
                <a16:creationId xmlns:a16="http://schemas.microsoft.com/office/drawing/2014/main" id="{5980855D-0622-40B1-B7B6-C503BC4B0F5C}"/>
              </a:ext>
            </a:extLst>
          </p:cNvPr>
          <p:cNvCxnSpPr>
            <a:cxnSpLocks/>
            <a:stCxn id="4" idx="1"/>
            <a:endCxn id="19" idx="3"/>
          </p:cNvCxnSpPr>
          <p:nvPr/>
        </p:nvCxnSpPr>
        <p:spPr>
          <a:xfrm flipH="1" flipV="1">
            <a:off x="1912832" y="2496867"/>
            <a:ext cx="573192" cy="4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5C58BB4-F2B6-48F9-B9DE-575D8377BB79}"/>
              </a:ext>
            </a:extLst>
          </p:cNvPr>
          <p:cNvSpPr/>
          <p:nvPr/>
        </p:nvSpPr>
        <p:spPr>
          <a:xfrm>
            <a:off x="1978855" y="2216051"/>
            <a:ext cx="5362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tr-TR" sz="1600" dirty="0">
                <a:ln w="0"/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vet</a:t>
            </a:r>
          </a:p>
        </p:txBody>
      </p:sp>
      <p:sp>
        <p:nvSpPr>
          <p:cNvPr id="71" name="Dikdörtgen 70">
            <a:extLst>
              <a:ext uri="{FF2B5EF4-FFF2-40B4-BE49-F238E27FC236}">
                <a16:creationId xmlns:a16="http://schemas.microsoft.com/office/drawing/2014/main" id="{EF1E5C9E-AF97-4257-862E-8BBE3E3DD34E}"/>
              </a:ext>
            </a:extLst>
          </p:cNvPr>
          <p:cNvSpPr/>
          <p:nvPr/>
        </p:nvSpPr>
        <p:spPr>
          <a:xfrm>
            <a:off x="4509120" y="2213000"/>
            <a:ext cx="6086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tr-TR" sz="1600" dirty="0">
                <a:ln w="0"/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ayır</a:t>
            </a:r>
          </a:p>
        </p:txBody>
      </p:sp>
      <p:cxnSp>
        <p:nvCxnSpPr>
          <p:cNvPr id="73" name="Bağlayıcı: Dirsek 72">
            <a:extLst>
              <a:ext uri="{FF2B5EF4-FFF2-40B4-BE49-F238E27FC236}">
                <a16:creationId xmlns:a16="http://schemas.microsoft.com/office/drawing/2014/main" id="{45C874F0-6B92-41CE-83EB-08057453F087}"/>
              </a:ext>
            </a:extLst>
          </p:cNvPr>
          <p:cNvCxnSpPr>
            <a:cxnSpLocks/>
            <a:stCxn id="19" idx="2"/>
            <a:endCxn id="96" idx="1"/>
          </p:cNvCxnSpPr>
          <p:nvPr/>
        </p:nvCxnSpPr>
        <p:spPr>
          <a:xfrm rot="16200000" flipH="1">
            <a:off x="1453474" y="2360342"/>
            <a:ext cx="971692" cy="1722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Bağlayıcı: Dirsek 74">
            <a:extLst>
              <a:ext uri="{FF2B5EF4-FFF2-40B4-BE49-F238E27FC236}">
                <a16:creationId xmlns:a16="http://schemas.microsoft.com/office/drawing/2014/main" id="{7DDFAA02-7314-4DD5-9AA5-02D39B063575}"/>
              </a:ext>
            </a:extLst>
          </p:cNvPr>
          <p:cNvCxnSpPr>
            <a:cxnSpLocks/>
            <a:stCxn id="33" idx="2"/>
            <a:endCxn id="96" idx="3"/>
          </p:cNvCxnSpPr>
          <p:nvPr/>
        </p:nvCxnSpPr>
        <p:spPr>
          <a:xfrm rot="5400000">
            <a:off x="4579028" y="2397263"/>
            <a:ext cx="971692" cy="16484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Düz Ok Bağlayıcısı 90">
            <a:extLst>
              <a:ext uri="{FF2B5EF4-FFF2-40B4-BE49-F238E27FC236}">
                <a16:creationId xmlns:a16="http://schemas.microsoft.com/office/drawing/2014/main" id="{42F721AC-7895-4092-BE53-BEC5469B26FD}"/>
              </a:ext>
            </a:extLst>
          </p:cNvPr>
          <p:cNvCxnSpPr>
            <a:cxnSpLocks/>
            <a:stCxn id="16" idx="4"/>
            <a:endCxn id="4" idx="0"/>
          </p:cNvCxnSpPr>
          <p:nvPr/>
        </p:nvCxnSpPr>
        <p:spPr>
          <a:xfrm>
            <a:off x="3520557" y="1441950"/>
            <a:ext cx="0" cy="499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Dikdörtgen 95">
            <a:extLst>
              <a:ext uri="{FF2B5EF4-FFF2-40B4-BE49-F238E27FC236}">
                <a16:creationId xmlns:a16="http://schemas.microsoft.com/office/drawing/2014/main" id="{C1772356-EF8E-492C-8CB0-BD116A59AB47}"/>
              </a:ext>
            </a:extLst>
          </p:cNvPr>
          <p:cNvSpPr/>
          <p:nvPr/>
        </p:nvSpPr>
        <p:spPr>
          <a:xfrm>
            <a:off x="2800477" y="3572345"/>
            <a:ext cx="1440160" cy="27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Evden çık</a:t>
            </a:r>
          </a:p>
        </p:txBody>
      </p:sp>
      <p:cxnSp>
        <p:nvCxnSpPr>
          <p:cNvPr id="104" name="Düz Bağlayıcı 103">
            <a:extLst>
              <a:ext uri="{FF2B5EF4-FFF2-40B4-BE49-F238E27FC236}">
                <a16:creationId xmlns:a16="http://schemas.microsoft.com/office/drawing/2014/main" id="{84109921-5479-4E31-9824-450868A2EE60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kış Çizelgesi: Belge 18">
            <a:extLst>
              <a:ext uri="{FF2B5EF4-FFF2-40B4-BE49-F238E27FC236}">
                <a16:creationId xmlns:a16="http://schemas.microsoft.com/office/drawing/2014/main" id="{6A6AED70-68C0-4E1C-B881-CCD437A16C8A}"/>
              </a:ext>
            </a:extLst>
          </p:cNvPr>
          <p:cNvSpPr/>
          <p:nvPr/>
        </p:nvSpPr>
        <p:spPr>
          <a:xfrm>
            <a:off x="243496" y="2221696"/>
            <a:ext cx="1669336" cy="550341"/>
          </a:xfrm>
          <a:prstGeom prst="flowChartDocumen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Yanına şemsiye al</a:t>
            </a:r>
          </a:p>
        </p:txBody>
      </p:sp>
      <p:sp>
        <p:nvSpPr>
          <p:cNvPr id="33" name="Akış Çizelgesi: Belge 32">
            <a:extLst>
              <a:ext uri="{FF2B5EF4-FFF2-40B4-BE49-F238E27FC236}">
                <a16:creationId xmlns:a16="http://schemas.microsoft.com/office/drawing/2014/main" id="{C42F3E01-5EA9-4BFB-941A-2707A117BA40}"/>
              </a:ext>
            </a:extLst>
          </p:cNvPr>
          <p:cNvSpPr/>
          <p:nvPr/>
        </p:nvSpPr>
        <p:spPr>
          <a:xfrm>
            <a:off x="5163716" y="2221696"/>
            <a:ext cx="1450787" cy="550341"/>
          </a:xfrm>
          <a:prstGeom prst="flowChartDocumen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Şemsiye alma</a:t>
            </a:r>
          </a:p>
        </p:txBody>
      </p:sp>
    </p:spTree>
    <p:extLst>
      <p:ext uri="{BB962C8B-B14F-4D97-AF65-F5344CB8AC3E}">
        <p14:creationId xmlns:p14="http://schemas.microsoft.com/office/powerpoint/2010/main" val="1860048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4" grpId="0" animBg="1"/>
      <p:bldP spid="46" grpId="0" animBg="1"/>
      <p:bldP spid="13" grpId="0"/>
      <p:bldP spid="71" grpId="0"/>
      <p:bldP spid="96" grpId="0" animBg="1"/>
      <p:bldP spid="19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ightselection.com/blog/wp-content/uploads/2012/12/think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r="27537" b="14883"/>
          <a:stretch/>
        </p:blipFill>
        <p:spPr bwMode="auto">
          <a:xfrm>
            <a:off x="4797152" y="2781456"/>
            <a:ext cx="1765461" cy="22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180221"/>
            <a:ext cx="5643246" cy="442227"/>
          </a:xfrm>
        </p:spPr>
        <p:txBody>
          <a:bodyPr>
            <a:noAutofit/>
          </a:bodyPr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Uygulama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632" y="1053265"/>
            <a:ext cx="6624736" cy="1651096"/>
          </a:xfrm>
        </p:spPr>
        <p:txBody>
          <a:bodyPr anchor="t">
            <a:noAutofit/>
          </a:bodyPr>
          <a:lstStyle/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Bir öğrencinin klavyeden girilen iki notunun ortalamasını hesaplayan ve çıkan sonuca göre notun iyi veya kötü olduğunu ekrana yazdıran programın algoritmasını ve akış şemasını hazırlayınız.</a:t>
            </a:r>
          </a:p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(Ortalama 70’ten büyük ise </a:t>
            </a:r>
            <a:r>
              <a:rPr lang="tr-TR" sz="2000" b="1" dirty="0">
                <a:latin typeface="+mj-lt"/>
                <a:cs typeface="Arial" panose="020B0604020202020204" pitchFamily="34" charset="0"/>
              </a:rPr>
              <a:t>İYİ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, küçük ise </a:t>
            </a:r>
            <a:r>
              <a:rPr lang="tr-TR" sz="2000" b="1" dirty="0">
                <a:latin typeface="+mj-lt"/>
                <a:cs typeface="Arial" panose="020B0604020202020204" pitchFamily="34" charset="0"/>
              </a:rPr>
              <a:t>KÖTÜ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 kabul edilecek.)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09CD90E4-1430-46F4-9E2C-6F71DFB4DA54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62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180221"/>
            <a:ext cx="5643246" cy="442227"/>
          </a:xfrm>
        </p:spPr>
        <p:txBody>
          <a:bodyPr>
            <a:noAutofit/>
          </a:bodyPr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Uygulama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09CD90E4-1430-46F4-9E2C-6F71DFB4DA54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DC57080-C2E9-4A22-9B2E-5BD1D01C6BEC}"/>
              </a:ext>
            </a:extLst>
          </p:cNvPr>
          <p:cNvSpPr/>
          <p:nvPr/>
        </p:nvSpPr>
        <p:spPr>
          <a:xfrm>
            <a:off x="1142561" y="911156"/>
            <a:ext cx="810086" cy="382368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Başla</a:t>
            </a:r>
          </a:p>
        </p:txBody>
      </p:sp>
      <p:sp>
        <p:nvSpPr>
          <p:cNvPr id="9" name="Paralelkenar 8">
            <a:extLst>
              <a:ext uri="{FF2B5EF4-FFF2-40B4-BE49-F238E27FC236}">
                <a16:creationId xmlns:a16="http://schemas.microsoft.com/office/drawing/2014/main" id="{DAD0889A-F23E-4B86-9ADB-BFAC105134EA}"/>
              </a:ext>
            </a:extLst>
          </p:cNvPr>
          <p:cNvSpPr/>
          <p:nvPr/>
        </p:nvSpPr>
        <p:spPr>
          <a:xfrm>
            <a:off x="543116" y="1644938"/>
            <a:ext cx="2008977" cy="270000"/>
          </a:xfrm>
          <a:prstGeom prst="parallelogram">
            <a:avLst>
              <a:gd name="adj" fmla="val 57712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1. Sınav notunu gir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8867E09-A4E9-423E-B0A8-ADD52C9F8E98}"/>
              </a:ext>
            </a:extLst>
          </p:cNvPr>
          <p:cNvSpPr/>
          <p:nvPr/>
        </p:nvSpPr>
        <p:spPr>
          <a:xfrm>
            <a:off x="827524" y="2266352"/>
            <a:ext cx="1440160" cy="27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Sınav1 = 1. Sınav</a:t>
            </a:r>
          </a:p>
        </p:txBody>
      </p:sp>
      <p:sp>
        <p:nvSpPr>
          <p:cNvPr id="11" name="Paralelkenar 10">
            <a:extLst>
              <a:ext uri="{FF2B5EF4-FFF2-40B4-BE49-F238E27FC236}">
                <a16:creationId xmlns:a16="http://schemas.microsoft.com/office/drawing/2014/main" id="{102A005B-95BA-4C8B-8451-C1EBC85C74E4}"/>
              </a:ext>
            </a:extLst>
          </p:cNvPr>
          <p:cNvSpPr/>
          <p:nvPr/>
        </p:nvSpPr>
        <p:spPr>
          <a:xfrm>
            <a:off x="543116" y="2887766"/>
            <a:ext cx="2008977" cy="270000"/>
          </a:xfrm>
          <a:prstGeom prst="parallelogram">
            <a:avLst>
              <a:gd name="adj" fmla="val 57712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2. Sınav notunu gir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5901A29-8DA7-416A-93F4-3BBB66AC800B}"/>
              </a:ext>
            </a:extLst>
          </p:cNvPr>
          <p:cNvSpPr/>
          <p:nvPr/>
        </p:nvSpPr>
        <p:spPr>
          <a:xfrm>
            <a:off x="827524" y="3509180"/>
            <a:ext cx="1440160" cy="27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Sınav2 = 2. Sınav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5DA420AE-15CD-42B9-BE1C-2784A9916168}"/>
              </a:ext>
            </a:extLst>
          </p:cNvPr>
          <p:cNvSpPr/>
          <p:nvPr/>
        </p:nvSpPr>
        <p:spPr>
          <a:xfrm>
            <a:off x="309960" y="4130592"/>
            <a:ext cx="2475287" cy="27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Ortalama = (Sınav1+Sınav2)/2</a:t>
            </a:r>
          </a:p>
        </p:txBody>
      </p:sp>
      <p:sp>
        <p:nvSpPr>
          <p:cNvPr id="14" name="Akış Çizelgesi: Karar 13">
            <a:extLst>
              <a:ext uri="{FF2B5EF4-FFF2-40B4-BE49-F238E27FC236}">
                <a16:creationId xmlns:a16="http://schemas.microsoft.com/office/drawing/2014/main" id="{A3395B71-8EDA-4048-81A7-B90151C7457E}"/>
              </a:ext>
            </a:extLst>
          </p:cNvPr>
          <p:cNvSpPr/>
          <p:nvPr/>
        </p:nvSpPr>
        <p:spPr>
          <a:xfrm>
            <a:off x="3882689" y="1985734"/>
            <a:ext cx="1897552" cy="1009212"/>
          </a:xfrm>
          <a:prstGeom prst="flowChartDecisi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Ortalama&lt;70</a:t>
            </a:r>
          </a:p>
        </p:txBody>
      </p:sp>
      <p:cxnSp>
        <p:nvCxnSpPr>
          <p:cNvPr id="17" name="Bağlayıcı: Dirsek 16">
            <a:extLst>
              <a:ext uri="{FF2B5EF4-FFF2-40B4-BE49-F238E27FC236}">
                <a16:creationId xmlns:a16="http://schemas.microsoft.com/office/drawing/2014/main" id="{3DC51FB2-5ABC-4E49-B26F-AD7B27C939DE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rot="5400000" flipH="1" flipV="1">
            <a:off x="1982105" y="1551232"/>
            <a:ext cx="2414858" cy="3283861"/>
          </a:xfrm>
          <a:prstGeom prst="bentConnector5">
            <a:avLst>
              <a:gd name="adj1" fmla="val -9466"/>
              <a:gd name="adj2" fmla="val 42255"/>
              <a:gd name="adj3" fmla="val 10946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D1AF8BB3-A23D-48F4-9CEB-242AE88B97F4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1547604" y="1293524"/>
            <a:ext cx="1" cy="351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CEEFD8FC-627F-40CA-A2F7-662119866430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 flipH="1">
            <a:off x="1547604" y="1914938"/>
            <a:ext cx="1" cy="351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2B5250C0-202C-4876-86B9-2767ED6713A4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547604" y="2536352"/>
            <a:ext cx="1" cy="351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CA3E269B-FA61-4146-AE39-5F62331ED207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 flipH="1">
            <a:off x="1547604" y="3157766"/>
            <a:ext cx="1" cy="351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088427C8-F464-464D-BC66-9F6A3B7882CE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547604" y="3779180"/>
            <a:ext cx="0" cy="351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Bağlayıcı: Dirsek 48">
            <a:extLst>
              <a:ext uri="{FF2B5EF4-FFF2-40B4-BE49-F238E27FC236}">
                <a16:creationId xmlns:a16="http://schemas.microsoft.com/office/drawing/2014/main" id="{1E7F88E4-7C02-44CF-B1FC-C25706995146}"/>
              </a:ext>
            </a:extLst>
          </p:cNvPr>
          <p:cNvCxnSpPr>
            <a:cxnSpLocks/>
            <a:stCxn id="14" idx="1"/>
            <a:endCxn id="27" idx="0"/>
          </p:cNvCxnSpPr>
          <p:nvPr/>
        </p:nvCxnSpPr>
        <p:spPr>
          <a:xfrm rot="10800000" flipV="1">
            <a:off x="3505809" y="2490339"/>
            <a:ext cx="376880" cy="6980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Bağlayıcı: Dirsek 54">
            <a:extLst>
              <a:ext uri="{FF2B5EF4-FFF2-40B4-BE49-F238E27FC236}">
                <a16:creationId xmlns:a16="http://schemas.microsoft.com/office/drawing/2014/main" id="{174F33D3-E388-4949-B6F7-8D7925EC524F}"/>
              </a:ext>
            </a:extLst>
          </p:cNvPr>
          <p:cNvCxnSpPr>
            <a:cxnSpLocks/>
            <a:stCxn id="14" idx="3"/>
            <a:endCxn id="29" idx="0"/>
          </p:cNvCxnSpPr>
          <p:nvPr/>
        </p:nvCxnSpPr>
        <p:spPr>
          <a:xfrm>
            <a:off x="5780241" y="2490340"/>
            <a:ext cx="353551" cy="6980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Dikdörtgen 58">
            <a:extLst>
              <a:ext uri="{FF2B5EF4-FFF2-40B4-BE49-F238E27FC236}">
                <a16:creationId xmlns:a16="http://schemas.microsoft.com/office/drawing/2014/main" id="{3C96B1C9-93AC-45CD-9330-39A80D5FA291}"/>
              </a:ext>
            </a:extLst>
          </p:cNvPr>
          <p:cNvSpPr/>
          <p:nvPr/>
        </p:nvSpPr>
        <p:spPr>
          <a:xfrm>
            <a:off x="3449633" y="2188728"/>
            <a:ext cx="5362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Evet</a:t>
            </a:r>
          </a:p>
        </p:txBody>
      </p:sp>
      <p:sp>
        <p:nvSpPr>
          <p:cNvPr id="60" name="Dikdörtgen 59">
            <a:extLst>
              <a:ext uri="{FF2B5EF4-FFF2-40B4-BE49-F238E27FC236}">
                <a16:creationId xmlns:a16="http://schemas.microsoft.com/office/drawing/2014/main" id="{FC25DB66-1BF9-4830-8EDA-3164E0ECBDEF}"/>
              </a:ext>
            </a:extLst>
          </p:cNvPr>
          <p:cNvSpPr/>
          <p:nvPr/>
        </p:nvSpPr>
        <p:spPr>
          <a:xfrm>
            <a:off x="5691977" y="2188728"/>
            <a:ext cx="6086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Hayır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10CC2B-9CE4-414B-9DD1-9AE9E3D6A9DE}"/>
              </a:ext>
            </a:extLst>
          </p:cNvPr>
          <p:cNvSpPr/>
          <p:nvPr/>
        </p:nvSpPr>
        <p:spPr>
          <a:xfrm>
            <a:off x="4426423" y="3779180"/>
            <a:ext cx="810086" cy="382368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Bitir</a:t>
            </a:r>
          </a:p>
        </p:txBody>
      </p:sp>
      <p:cxnSp>
        <p:nvCxnSpPr>
          <p:cNvPr id="66" name="Bağlayıcı: Dirsek 65">
            <a:extLst>
              <a:ext uri="{FF2B5EF4-FFF2-40B4-BE49-F238E27FC236}">
                <a16:creationId xmlns:a16="http://schemas.microsoft.com/office/drawing/2014/main" id="{A171993F-726F-4CD8-A345-F8E276B9D05D}"/>
              </a:ext>
            </a:extLst>
          </p:cNvPr>
          <p:cNvCxnSpPr>
            <a:cxnSpLocks/>
            <a:stCxn id="27" idx="2"/>
            <a:endCxn id="64" idx="2"/>
          </p:cNvCxnSpPr>
          <p:nvPr/>
        </p:nvCxnSpPr>
        <p:spPr>
          <a:xfrm rot="16200000" flipH="1">
            <a:off x="3753663" y="3297603"/>
            <a:ext cx="424907" cy="9206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Bağlayıcı: Dirsek 69">
            <a:extLst>
              <a:ext uri="{FF2B5EF4-FFF2-40B4-BE49-F238E27FC236}">
                <a16:creationId xmlns:a16="http://schemas.microsoft.com/office/drawing/2014/main" id="{D0B745E8-CA6B-4069-848E-6A7CC1DAB950}"/>
              </a:ext>
            </a:extLst>
          </p:cNvPr>
          <p:cNvCxnSpPr>
            <a:cxnSpLocks/>
            <a:stCxn id="29" idx="2"/>
            <a:endCxn id="64" idx="6"/>
          </p:cNvCxnSpPr>
          <p:nvPr/>
        </p:nvCxnSpPr>
        <p:spPr>
          <a:xfrm rot="5400000">
            <a:off x="5472697" y="3309269"/>
            <a:ext cx="424908" cy="8972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kış Çizelgesi: Belge 26">
            <a:extLst>
              <a:ext uri="{FF2B5EF4-FFF2-40B4-BE49-F238E27FC236}">
                <a16:creationId xmlns:a16="http://schemas.microsoft.com/office/drawing/2014/main" id="{36494D16-02F8-4541-B985-9966F65D39A3}"/>
              </a:ext>
            </a:extLst>
          </p:cNvPr>
          <p:cNvSpPr/>
          <p:nvPr/>
        </p:nvSpPr>
        <p:spPr>
          <a:xfrm>
            <a:off x="3105289" y="3188367"/>
            <a:ext cx="801040" cy="382369"/>
          </a:xfrm>
          <a:prstGeom prst="flowChartDocumen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Kötü</a:t>
            </a:r>
          </a:p>
        </p:txBody>
      </p:sp>
      <p:sp>
        <p:nvSpPr>
          <p:cNvPr id="29" name="Akış Çizelgesi: Belge 28">
            <a:extLst>
              <a:ext uri="{FF2B5EF4-FFF2-40B4-BE49-F238E27FC236}">
                <a16:creationId xmlns:a16="http://schemas.microsoft.com/office/drawing/2014/main" id="{474065CB-FD78-41FD-BB6A-02FB4FE6EADD}"/>
              </a:ext>
            </a:extLst>
          </p:cNvPr>
          <p:cNvSpPr/>
          <p:nvPr/>
        </p:nvSpPr>
        <p:spPr>
          <a:xfrm>
            <a:off x="5733272" y="3188366"/>
            <a:ext cx="801040" cy="382369"/>
          </a:xfrm>
          <a:prstGeom prst="flowChartDocumen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alibri Light" panose="020F0302020204030204" pitchFamily="34" charset="0"/>
                <a:cs typeface="Calibri Light" panose="020F0302020204030204" pitchFamily="34" charset="0"/>
              </a:rPr>
              <a:t>İyi</a:t>
            </a:r>
          </a:p>
        </p:txBody>
      </p:sp>
    </p:spTree>
    <p:extLst>
      <p:ext uri="{BB962C8B-B14F-4D97-AF65-F5344CB8AC3E}">
        <p14:creationId xmlns:p14="http://schemas.microsoft.com/office/powerpoint/2010/main" val="1607633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9" grpId="0"/>
      <p:bldP spid="60" grpId="0"/>
      <p:bldP spid="64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3314" y="135902"/>
            <a:ext cx="6553590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  <a:cs typeface="Calibri Light" panose="020F0302020204030204" pitchFamily="34" charset="0"/>
              </a:rPr>
              <a:t>Yazılımlar…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33313" y="929977"/>
            <a:ext cx="6604911" cy="545918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+mj-lt"/>
                <a:cs typeface="Calibri Light" panose="020F0302020204030204" pitchFamily="34" charset="0"/>
              </a:rPr>
              <a:t>Her yazılım bir </a:t>
            </a:r>
            <a:r>
              <a:rPr lang="tr-TR" sz="2000" u="sng" dirty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problemi</a:t>
            </a:r>
            <a:r>
              <a:rPr lang="tr-TR" sz="2000" dirty="0">
                <a:latin typeface="+mj-lt"/>
                <a:cs typeface="Calibri Light" panose="020F0302020204030204" pitchFamily="34" charset="0"/>
              </a:rPr>
              <a:t> çözmek amacıyla geliştirilmiştir.</a:t>
            </a:r>
          </a:p>
        </p:txBody>
      </p:sp>
      <p:pic>
        <p:nvPicPr>
          <p:cNvPr id="2050" name="Picture 2" descr="http://4.bp.blogspot.com/-omqONe9Y9u0/VcZqIg09CaI/AAAAAAAABsA/twqoUMq-YJU/s1600/Logo_Paint-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91" y="2231155"/>
            <a:ext cx="802523" cy="8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hoolsoutclubs.com/images/kid-pai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7" y="2058362"/>
            <a:ext cx="1282105" cy="10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ozilla.org/media/img/firefox/desktop/index/animations/firefox-logo.bee1d85af18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35" y="2441234"/>
            <a:ext cx="670689" cy="6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hieldcasework.com/wp-content/uploads/2015/09/apple-to-zebra-browsing-internet-on-a-laptop-702x3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4"/>
          <a:stretch/>
        </p:blipFill>
        <p:spPr bwMode="auto">
          <a:xfrm>
            <a:off x="4743838" y="2075604"/>
            <a:ext cx="1762748" cy="9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ppsforpcmero.com/wp-content/uploads/2015/09/windows-media-play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3" y="4096788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diomaniacz.com/guy-listenin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8"/>
          <a:stretch/>
        </p:blipFill>
        <p:spPr bwMode="auto">
          <a:xfrm>
            <a:off x="1731588" y="3732879"/>
            <a:ext cx="1134126" cy="10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gpht.com/mp86vbELnqLi2FzvhiKdPX31_oiTRLNyeK8x4IIrbF5eD1D5RdnVwjQP0hwMNR_JdA=w3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33" y="3942643"/>
            <a:ext cx="81009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nemobilemedia.com/assets/images/text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09" y="3715429"/>
            <a:ext cx="1086729" cy="11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DA68672D-EBD3-4FF5-8AF0-DF8F03FCAD09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93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Kırpma">
            <a:extLst>
              <a:ext uri="{FF2B5EF4-FFF2-40B4-BE49-F238E27FC236}">
                <a16:creationId xmlns:a16="http://schemas.microsoft.com/office/drawing/2014/main" id="{C91B19CB-2AC9-4C3A-A474-CEAB03D5C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77" y="1707654"/>
            <a:ext cx="4000919" cy="2563249"/>
          </a:xfrm>
          <a:prstGeom prst="rect">
            <a:avLst/>
          </a:prstGeom>
        </p:spPr>
      </p:pic>
      <p:pic>
        <p:nvPicPr>
          <p:cNvPr id="10" name="Resim 9" descr="Ekran Kırpma">
            <a:hlinkClick r:id="rId4"/>
            <a:extLst>
              <a:ext uri="{FF2B5EF4-FFF2-40B4-BE49-F238E27FC236}">
                <a16:creationId xmlns:a16="http://schemas.microsoft.com/office/drawing/2014/main" id="{8B523721-9FD0-4669-BFBF-C84E269A52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34396" r="650" b="1"/>
          <a:stretch/>
        </p:blipFill>
        <p:spPr>
          <a:xfrm>
            <a:off x="128589" y="4155932"/>
            <a:ext cx="6601114" cy="86409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326" y="151163"/>
            <a:ext cx="6561348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  <a:cs typeface="Calibri Light" panose="020F0302020204030204" pitchFamily="34" charset="0"/>
              </a:rPr>
              <a:t>Problem Nedir?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48326" y="794608"/>
            <a:ext cx="6593042" cy="737873"/>
          </a:xfrm>
        </p:spPr>
        <p:txBody>
          <a:bodyPr/>
          <a:lstStyle/>
          <a:p>
            <a:r>
              <a:rPr lang="tr-TR" sz="1500" dirty="0">
                <a:latin typeface="+mj-lt"/>
                <a:cs typeface="Calibri Light" panose="020F0302020204030204" pitchFamily="34" charset="0"/>
              </a:rPr>
              <a:t>Problem, çözülmesi gereken sorun ya da aşılması gereken engel anlamına gelir.</a:t>
            </a:r>
          </a:p>
          <a:p>
            <a:r>
              <a:rPr lang="tr-TR" sz="1500" dirty="0">
                <a:latin typeface="+mj-lt"/>
                <a:cs typeface="Calibri Light" panose="020F0302020204030204" pitchFamily="34" charset="0"/>
              </a:rPr>
              <a:t>Günlük hayatta sık sık problemlerle karşılaşırız.</a:t>
            </a:r>
          </a:p>
        </p:txBody>
      </p:sp>
      <p:sp>
        <p:nvSpPr>
          <p:cNvPr id="5" name="İçerik Yer Tutucusu 3"/>
          <p:cNvSpPr>
            <a:spLocks noGrp="1"/>
          </p:cNvSpPr>
          <p:nvPr>
            <p:ph idx="10"/>
          </p:nvPr>
        </p:nvSpPr>
        <p:spPr>
          <a:xfrm>
            <a:off x="188640" y="1532481"/>
            <a:ext cx="5959832" cy="35630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tr-TR" sz="1500" b="1" dirty="0">
                <a:latin typeface="+mj-lt"/>
                <a:cs typeface="Calibri Light" panose="020F0302020204030204" pitchFamily="34" charset="0"/>
              </a:rPr>
              <a:t>Karşılaştığınız bir problemi çözmek için ne yaparsınız?</a:t>
            </a: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FB60AF0F-7CCC-4644-8BA0-7BAF0F6C61E5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854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25" y="123478"/>
            <a:ext cx="6507342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Bir Problemin Çözümü İçin…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56F195D-E992-4AB7-97CD-DCF8938D5F99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kesfetprojesi.org/kodlama/dl/5.2/5.2.A1%20Problem%20%C3%87%C3%B6zme%20Stratejileri%20G%C3%B6rseli.jpg">
            <a:extLst>
              <a:ext uri="{FF2B5EF4-FFF2-40B4-BE49-F238E27FC236}">
                <a16:creationId xmlns:a16="http://schemas.microsoft.com/office/drawing/2014/main" id="{117ACF0A-6DA6-45AB-97A6-A69C1FC4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1" y="830051"/>
            <a:ext cx="5905858" cy="41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2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25" y="123478"/>
            <a:ext cx="6507342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  <a:hlinkClick r:id="rId2"/>
              </a:rPr>
              <a:t>Hanoi Kuleleri</a:t>
            </a:r>
            <a:endParaRPr lang="tr-TR" sz="3000" b="0" dirty="0">
              <a:solidFill>
                <a:schemeClr val="accent1"/>
              </a:solidFill>
              <a:effectLst/>
              <a:latin typeface="+mj-lt"/>
            </a:endParaRP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56F195D-E992-4AB7-97CD-DCF8938D5F99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Resim 5" descr="Ekran Kırpma">
            <a:extLst>
              <a:ext uri="{FF2B5EF4-FFF2-40B4-BE49-F238E27FC236}">
                <a16:creationId xmlns:a16="http://schemas.microsoft.com/office/drawing/2014/main" id="{A4C87547-B170-4FA7-AE76-7CDEF4F8D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1785289"/>
            <a:ext cx="6480000" cy="2139765"/>
          </a:xfrm>
          <a:prstGeom prst="rect">
            <a:avLst/>
          </a:prstGeom>
        </p:spPr>
      </p:pic>
      <p:pic>
        <p:nvPicPr>
          <p:cNvPr id="9" name="Resim 8" descr="Ekran Kırpma">
            <a:extLst>
              <a:ext uri="{FF2B5EF4-FFF2-40B4-BE49-F238E27FC236}">
                <a16:creationId xmlns:a16="http://schemas.microsoft.com/office/drawing/2014/main" id="{C6DDE4FF-A6A3-45D3-A389-7A6FC5E2A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1995686"/>
            <a:ext cx="6480000" cy="2139180"/>
          </a:xfrm>
          <a:prstGeom prst="rect">
            <a:avLst/>
          </a:prstGeom>
        </p:spPr>
      </p:pic>
      <p:pic>
        <p:nvPicPr>
          <p:cNvPr id="11" name="Resim 10" descr="Ekran Kırpma">
            <a:extLst>
              <a:ext uri="{FF2B5EF4-FFF2-40B4-BE49-F238E27FC236}">
                <a16:creationId xmlns:a16="http://schemas.microsoft.com/office/drawing/2014/main" id="{FB3D8EE0-09E7-4B4D-AA28-5806454CC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5" y="1995676"/>
            <a:ext cx="6480000" cy="21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2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32" y="114921"/>
            <a:ext cx="6553590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Problem Çözme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33756" y="539637"/>
            <a:ext cx="6607612" cy="2007882"/>
          </a:xfrm>
        </p:spPr>
        <p:txBody>
          <a:bodyPr>
            <a:noAutofit/>
          </a:bodyPr>
          <a:lstStyle/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Günlük yaşamda karşılaştığımız problemleri bilerek veya farkında olmadan adım adım çözmeye çalışırız.</a:t>
            </a:r>
          </a:p>
          <a:p>
            <a:pPr algn="just"/>
            <a:endParaRPr lang="tr-TR" sz="1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Örneğin yazı yazarken kaleminizin ucu kırıldığında şu adımları takip ederek bu sorunu çözersiniz.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370579" y="2787774"/>
            <a:ext cx="306034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Kalemtıraşı çıkar.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Kalemi al.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Çöp kovasının yanına git.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Kalemin ucunu aç.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Sırana geri dön.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Yazmaya devam et.</a:t>
            </a:r>
          </a:p>
        </p:txBody>
      </p:sp>
      <p:pic>
        <p:nvPicPr>
          <p:cNvPr id="3074" name="Picture 2" descr="http://www.opendoorwayreflections.com/wp-content/uploads/2014/10/problem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895786"/>
            <a:ext cx="2106234" cy="1503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3FF465B2-6F13-4054-BDE7-B565EA538FFA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96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128" y="127565"/>
            <a:ext cx="6615354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Peki Ya Bilgisayarlar?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29169" y="1602963"/>
            <a:ext cx="6585744" cy="2700300"/>
          </a:xfrm>
        </p:spPr>
        <p:txBody>
          <a:bodyPr anchor="t">
            <a:normAutofit/>
          </a:bodyPr>
          <a:lstStyle/>
          <a:p>
            <a:endParaRPr lang="tr-TR" sz="2000" dirty="0">
              <a:latin typeface="+mj-lt"/>
              <a:cs typeface="Arial" panose="020B0604020202020204" pitchFamily="34" charset="0"/>
            </a:endParaRP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Kullandığımız yazılımların tamamı </a:t>
            </a:r>
            <a:r>
              <a:rPr lang="tr-TR" sz="2000" b="1" dirty="0">
                <a:latin typeface="+mj-lt"/>
                <a:cs typeface="Arial" panose="020B0604020202020204" pitchFamily="34" charset="0"/>
              </a:rPr>
              <a:t>«kod» 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adı verilen bilgisayarın anlayacağı dilde yazılmış özel 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komutlardan oluşur. Bu kodlar 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bilgisayar yazılımcıları tarafından</a:t>
            </a:r>
          </a:p>
          <a:p>
            <a:r>
              <a:rPr lang="tr-TR" sz="2000" dirty="0">
                <a:latin typeface="+mj-lt"/>
                <a:cs typeface="Arial" panose="020B0604020202020204" pitchFamily="34" charset="0"/>
              </a:rPr>
              <a:t>yazılır.</a:t>
            </a:r>
          </a:p>
        </p:txBody>
      </p:sp>
      <p:pic>
        <p:nvPicPr>
          <p:cNvPr id="1026" name="Picture 2" descr="https://d3njjcbhbojbot.cloudfront.net/api/utilities/v1/imageproxy/https:/coursera-course-photos.s3.amazonaws.com/9b/39a3f0373111e69ce719fe5f0d2d9d/Capture.png">
            <a:extLst>
              <a:ext uri="{FF2B5EF4-FFF2-40B4-BE49-F238E27FC236}">
                <a16:creationId xmlns:a16="http://schemas.microsoft.com/office/drawing/2014/main" id="{373D649D-2918-4CD9-8671-D9EAEF6B7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9400"/>
          <a:stretch/>
        </p:blipFill>
        <p:spPr bwMode="auto">
          <a:xfrm>
            <a:off x="3609553" y="2394579"/>
            <a:ext cx="3086098" cy="2592287"/>
          </a:xfrm>
          <a:prstGeom prst="roundRect">
            <a:avLst>
              <a:gd name="adj" fmla="val 116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7CE75937-0C59-48D2-A62E-6E4539AEFA16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İçerik Yer Tutucusu 3">
            <a:extLst>
              <a:ext uri="{FF2B5EF4-FFF2-40B4-BE49-F238E27FC236}">
                <a16:creationId xmlns:a16="http://schemas.microsoft.com/office/drawing/2014/main" id="{3A394A97-45D8-453E-8AA9-CD6C958A7AA8}"/>
              </a:ext>
            </a:extLst>
          </p:cNvPr>
          <p:cNvSpPr txBox="1">
            <a:spLocks/>
          </p:cNvSpPr>
          <p:nvPr/>
        </p:nvSpPr>
        <p:spPr>
          <a:xfrm>
            <a:off x="143087" y="827081"/>
            <a:ext cx="6585744" cy="8040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11480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65785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690090" indent="-102870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2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97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2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275000" indent="-128588" algn="l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0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cs typeface="Arial" panose="020B0604020202020204" pitchFamily="34" charset="0"/>
              </a:rPr>
              <a:t>Bilgisayarlar da problemleri tıpkı bizler gibi çözmeye çalışır. Kullanıcı tarafından kendisine verilen komutları </a:t>
            </a:r>
            <a:r>
              <a:rPr lang="tr-TR" sz="2000" b="1" dirty="0">
                <a:cs typeface="Arial" panose="020B0604020202020204" pitchFamily="34" charset="0"/>
              </a:rPr>
              <a:t>adım adım </a:t>
            </a:r>
            <a:r>
              <a:rPr lang="tr-TR" sz="2000" dirty="0">
                <a:cs typeface="Arial" panose="020B0604020202020204" pitchFamily="34" charset="0"/>
              </a:rPr>
              <a:t>uygulayarak problemin çözümüne ulaşır. </a:t>
            </a:r>
          </a:p>
          <a:p>
            <a:endParaRPr lang="tr-TR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8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4291" y="127847"/>
            <a:ext cx="6561348" cy="663350"/>
          </a:xfrm>
        </p:spPr>
        <p:txBody>
          <a:bodyPr/>
          <a:lstStyle/>
          <a:p>
            <a:pPr algn="ctr"/>
            <a:r>
              <a:rPr lang="tr-TR" sz="3000" b="0" dirty="0">
                <a:solidFill>
                  <a:schemeClr val="accent1"/>
                </a:solidFill>
                <a:effectLst/>
                <a:latin typeface="+mj-lt"/>
              </a:rPr>
              <a:t>Kodlamadan Önce…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34291" y="915566"/>
            <a:ext cx="6607077" cy="2700300"/>
          </a:xfrm>
        </p:spPr>
        <p:txBody>
          <a:bodyPr anchor="t">
            <a:noAutofit/>
          </a:bodyPr>
          <a:lstStyle/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Kodlamaya başlamadan önce oluşturacağımız yazılımın adım adım ne yapacağını tasarlamamız gerekir.</a:t>
            </a:r>
          </a:p>
          <a:p>
            <a:pPr>
              <a:lnSpc>
                <a:spcPct val="100000"/>
              </a:lnSpc>
            </a:pPr>
            <a:endParaRPr lang="tr-TR" sz="1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İşte açık ve net ifadelerle problemin adım adım çözümünü gösteren bu taslağa </a:t>
            </a:r>
            <a:r>
              <a:rPr lang="tr-TR" sz="2000" b="1" dirty="0">
                <a:latin typeface="+mj-lt"/>
                <a:cs typeface="Arial" panose="020B0604020202020204" pitchFamily="34" charset="0"/>
              </a:rPr>
              <a:t>«algoritma» </a:t>
            </a:r>
            <a:r>
              <a:rPr lang="tr-TR" sz="2000" dirty="0">
                <a:latin typeface="+mj-lt"/>
                <a:cs typeface="Arial" panose="020B0604020202020204" pitchFamily="34" charset="0"/>
              </a:rPr>
              <a:t>adı verilir.</a:t>
            </a:r>
          </a:p>
          <a:p>
            <a:endParaRPr lang="tr-TR" sz="1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tr-TR" sz="2000" dirty="0">
                <a:latin typeface="+mj-lt"/>
                <a:cs typeface="Arial" panose="020B0604020202020204" pitchFamily="34" charset="0"/>
              </a:rPr>
              <a:t>Programlamanın ilk adımı algoritma oluşturmaktır.</a:t>
            </a:r>
          </a:p>
          <a:p>
            <a:endParaRPr lang="tr-TR" sz="2000" dirty="0">
              <a:latin typeface="+mj-lt"/>
              <a:cs typeface="Arial" panose="020B0604020202020204" pitchFamily="34" charset="0"/>
            </a:endParaRPr>
          </a:p>
          <a:p>
            <a:endParaRPr lang="tr-TR" sz="2000" dirty="0">
              <a:latin typeface="+mj-lt"/>
              <a:cs typeface="Arial" panose="020B0604020202020204" pitchFamily="34" charset="0"/>
            </a:endParaRPr>
          </a:p>
          <a:p>
            <a:endParaRPr lang="tr-TR" sz="20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F04A9582-A67E-4721-AA9E-EDCDF28F475B}"/>
              </a:ext>
            </a:extLst>
          </p:cNvPr>
          <p:cNvCxnSpPr>
            <a:cxnSpLocks/>
          </p:cNvCxnSpPr>
          <p:nvPr/>
        </p:nvCxnSpPr>
        <p:spPr>
          <a:xfrm>
            <a:off x="44624" y="699542"/>
            <a:ext cx="669674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Resim 6" descr="Ekran Kırpma">
            <a:extLst>
              <a:ext uri="{FF2B5EF4-FFF2-40B4-BE49-F238E27FC236}">
                <a16:creationId xmlns:a16="http://schemas.microsoft.com/office/drawing/2014/main" id="{817CC8AB-DAF4-432B-B44B-9342D974A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2859782"/>
            <a:ext cx="2805225" cy="209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8434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el">
  <a:themeElements>
    <a:clrScheme name="Tem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Özel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886</Words>
  <Application>Microsoft Office PowerPoint</Application>
  <PresentationFormat>Özel</PresentationFormat>
  <Paragraphs>158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27</vt:i4>
      </vt:variant>
    </vt:vector>
  </HeadingPairs>
  <TitlesOfParts>
    <vt:vector size="35" baseType="lpstr">
      <vt:lpstr>맑은 고딕</vt:lpstr>
      <vt:lpstr>Arial</vt:lpstr>
      <vt:lpstr>Calibri</vt:lpstr>
      <vt:lpstr>Calibri Light</vt:lpstr>
      <vt:lpstr>Corbel</vt:lpstr>
      <vt:lpstr>Wingdings</vt:lpstr>
      <vt:lpstr>Custom Design</vt:lpstr>
      <vt:lpstr>Temel</vt:lpstr>
      <vt:lpstr>PowerPoint Sunusu</vt:lpstr>
      <vt:lpstr>Yazılım Nedir?</vt:lpstr>
      <vt:lpstr>Yazılımlar…</vt:lpstr>
      <vt:lpstr>Problem Nedir?</vt:lpstr>
      <vt:lpstr>Bir Problemin Çözümü İçin…</vt:lpstr>
      <vt:lpstr>Hanoi Kuleleri</vt:lpstr>
      <vt:lpstr>Problem Çözme </vt:lpstr>
      <vt:lpstr>Peki Ya Bilgisayarlar?</vt:lpstr>
      <vt:lpstr>Kodlamadan Önce…</vt:lpstr>
      <vt:lpstr>Algoritma</vt:lpstr>
      <vt:lpstr>Örnek Algoritma</vt:lpstr>
      <vt:lpstr>Örnek Algoritma - 2</vt:lpstr>
      <vt:lpstr>Neden Algoritma Kullanıyoruz?</vt:lpstr>
      <vt:lpstr>Neden Algoritma Kullanıyoruz?</vt:lpstr>
      <vt:lpstr>Akış Şeması</vt:lpstr>
      <vt:lpstr>Elips</vt:lpstr>
      <vt:lpstr>Paralel Kenar</vt:lpstr>
      <vt:lpstr>Dalgalı Dikdörtgen</vt:lpstr>
      <vt:lpstr>Dikdörtgen</vt:lpstr>
      <vt:lpstr>Eşkenar Dörtgen</vt:lpstr>
      <vt:lpstr>Yön Okları</vt:lpstr>
      <vt:lpstr>Akış Şeması Örneği</vt:lpstr>
      <vt:lpstr>Akış Şeması Örneği</vt:lpstr>
      <vt:lpstr>Akış Şeması Örneği - 2</vt:lpstr>
      <vt:lpstr>Akış Şeması Örneği - 2</vt:lpstr>
      <vt:lpstr>Uygulama</vt:lpstr>
      <vt:lpstr>Uygulama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Hakan ŞİRİN</cp:lastModifiedBy>
  <cp:revision>226</cp:revision>
  <dcterms:created xsi:type="dcterms:W3CDTF">2014-04-01T16:27:38Z</dcterms:created>
  <dcterms:modified xsi:type="dcterms:W3CDTF">2018-02-04T22:25:35Z</dcterms:modified>
</cp:coreProperties>
</file>