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DB8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02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9C91E7-C030-4F3A-B1F2-C4CC9339844F}" type="datetimeFigureOut">
              <a:rPr lang="tr-TR" smtClean="0"/>
              <a:pPr/>
              <a:t>03.04.2013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DE259-03C4-45FE-872E-693282F3CCA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DE259-03C4-45FE-872E-693282F3CCA5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5" name="24 Alt Başlık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1" name="30 Veri Yer Tutucusu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03.04.2013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03.04.2013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03.04.2013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03.04.2013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03.04.2013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03.04.2013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03.04.2013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03.04.2013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03.04.2013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03.04.2013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03.04.2013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Resim Yer Tutucusu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Başlık Yer Tutucusu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1" name="30 Metin Yer Tutucusu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7" name="26 Veri Yer Tutucusu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03.04.2013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643174" y="500042"/>
            <a:ext cx="6172200" cy="3323122"/>
          </a:xfrm>
        </p:spPr>
        <p:txBody>
          <a:bodyPr/>
          <a:lstStyle/>
          <a:p>
            <a:pPr algn="ctr"/>
            <a:r>
              <a:rPr lang="tr-TR" sz="5000" dirty="0" smtClean="0"/>
              <a:t>Program adimlari</a:t>
            </a:r>
            <a:br>
              <a:rPr lang="tr-TR" sz="5000" dirty="0" smtClean="0"/>
            </a:br>
            <a:r>
              <a:rPr lang="tr-TR" sz="5000" dirty="0" smtClean="0"/>
              <a:t>ve </a:t>
            </a:r>
            <a:br>
              <a:rPr lang="tr-TR" sz="5000" dirty="0" smtClean="0"/>
            </a:br>
            <a:r>
              <a:rPr lang="tr-TR" sz="5000" dirty="0" smtClean="0"/>
              <a:t>algoritma gelİştİrİyorum</a:t>
            </a:r>
            <a:endParaRPr lang="tr-TR" sz="5000" dirty="0"/>
          </a:p>
        </p:txBody>
      </p:sp>
      <p:sp>
        <p:nvSpPr>
          <p:cNvPr id="4" name="2 Alt Başlık"/>
          <p:cNvSpPr txBox="1">
            <a:spLocks/>
          </p:cNvSpPr>
          <p:nvPr/>
        </p:nvSpPr>
        <p:spPr>
          <a:xfrm>
            <a:off x="3357554" y="4643446"/>
            <a:ext cx="5114778" cy="1960838"/>
          </a:xfrm>
          <a:prstGeom prst="rect">
            <a:avLst/>
          </a:prstGeom>
        </p:spPr>
        <p:txBody>
          <a:bodyPr vert="horz" lIns="45720" tIns="0" rIns="45720" bIns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tr-T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Hazırlayan: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tr-TR" sz="22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tr-TR" sz="22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tr-TR" sz="2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………………..İlkokulu</a:t>
            </a:r>
            <a:endParaRPr kumimoji="0" lang="tr-TR" sz="22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tr-T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2012-2013 Eğitim Öğretim Yılı</a:t>
            </a:r>
            <a:endParaRPr kumimoji="0" lang="tr-TR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pcgunlugu.com/wp-content/uploads/2011/05/yazilim-nedir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1428736"/>
            <a:ext cx="5857916" cy="4364147"/>
          </a:xfrm>
          <a:prstGeom prst="rect">
            <a:avLst/>
          </a:prstGeom>
          <a:noFill/>
        </p:spPr>
      </p:pic>
      <p:sp>
        <p:nvSpPr>
          <p:cNvPr id="4" name="3 Oval"/>
          <p:cNvSpPr/>
          <p:nvPr/>
        </p:nvSpPr>
        <p:spPr>
          <a:xfrm>
            <a:off x="0" y="0"/>
            <a:ext cx="3429024" cy="307183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smtClean="0"/>
              <a:t>Bilgisayarda işlerin yapılabilmesi için programlar kullanırız. </a:t>
            </a:r>
            <a:endParaRPr lang="tr-TR" sz="2800" dirty="0"/>
          </a:p>
        </p:txBody>
      </p:sp>
      <p:sp>
        <p:nvSpPr>
          <p:cNvPr id="5" name="4 Patlama 1"/>
          <p:cNvSpPr/>
          <p:nvPr/>
        </p:nvSpPr>
        <p:spPr>
          <a:xfrm rot="20905333">
            <a:off x="881875" y="17668"/>
            <a:ext cx="7979559" cy="6749785"/>
          </a:xfrm>
          <a:prstGeom prst="irregularSeal1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smtClean="0"/>
              <a:t>Örneğin; müzik dinleme işlemi için müzik oynatıcıları, yazı yazabilmek için Word gibi programları kullanırız.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Oval"/>
          <p:cNvSpPr/>
          <p:nvPr/>
        </p:nvSpPr>
        <p:spPr>
          <a:xfrm>
            <a:off x="214282" y="285728"/>
            <a:ext cx="3071834" cy="2357454"/>
          </a:xfrm>
          <a:prstGeom prst="ellipse">
            <a:avLst/>
          </a:prstGeom>
          <a:solidFill>
            <a:srgbClr val="99FF99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smtClean="0"/>
              <a:t>Bu programlara yazılım da denir.</a:t>
            </a:r>
          </a:p>
          <a:p>
            <a:pPr algn="ctr"/>
            <a:r>
              <a:rPr lang="tr-TR" sz="2800" dirty="0" smtClean="0"/>
              <a:t> </a:t>
            </a:r>
            <a:endParaRPr lang="tr-TR" sz="2800" dirty="0"/>
          </a:p>
        </p:txBody>
      </p:sp>
      <p:sp>
        <p:nvSpPr>
          <p:cNvPr id="5" name="4 Oval"/>
          <p:cNvSpPr/>
          <p:nvPr/>
        </p:nvSpPr>
        <p:spPr>
          <a:xfrm>
            <a:off x="5072066" y="0"/>
            <a:ext cx="2928958" cy="264318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 smtClean="0"/>
              <a:t>Bilgisayarda kullandığımız programların hepsi kodlardan oluşur. </a:t>
            </a:r>
            <a:endParaRPr lang="tr-TR" sz="2400" dirty="0"/>
          </a:p>
        </p:txBody>
      </p:sp>
      <p:pic>
        <p:nvPicPr>
          <p:cNvPr id="8194" name="Picture 2" descr="http://www.bilgisayarkavramlari.com/wp-content/uploads/011310_1303_CileProgram3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2714620"/>
            <a:ext cx="7000924" cy="4143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Oval"/>
          <p:cNvSpPr/>
          <p:nvPr/>
        </p:nvSpPr>
        <p:spPr>
          <a:xfrm>
            <a:off x="571472" y="357166"/>
            <a:ext cx="5500726" cy="364333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smtClean="0"/>
              <a:t>Bu kodlarda programların yapacakları işlemler adım adım belirtilir. Bilgisayar bu kodları sırasıyla adım adım uygular ve sonuca ulaşır.</a:t>
            </a:r>
            <a:endParaRPr lang="tr-TR" sz="2800" dirty="0"/>
          </a:p>
        </p:txBody>
      </p:sp>
      <p:sp>
        <p:nvSpPr>
          <p:cNvPr id="5" name="4 Oval"/>
          <p:cNvSpPr/>
          <p:nvPr/>
        </p:nvSpPr>
        <p:spPr>
          <a:xfrm>
            <a:off x="5286380" y="3357562"/>
            <a:ext cx="3429024" cy="321471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 smtClean="0"/>
              <a:t>Program yazan kişilerin bu kodları yazmadan önce adım adım tasarlamaları gerekir.</a:t>
            </a:r>
            <a:endParaRPr lang="tr-TR" sz="2400" dirty="0"/>
          </a:p>
        </p:txBody>
      </p:sp>
      <p:pic>
        <p:nvPicPr>
          <p:cNvPr id="6" name="Picture 2" descr="http://www.bilgisayarkavramlari.com/wp-content/uploads/011310_1303_CileProgram3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5172"/>
          <a:stretch>
            <a:fillRect/>
          </a:stretch>
        </p:blipFill>
        <p:spPr bwMode="auto">
          <a:xfrm>
            <a:off x="214282" y="4286256"/>
            <a:ext cx="7000924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Patlama 1"/>
          <p:cNvSpPr/>
          <p:nvPr/>
        </p:nvSpPr>
        <p:spPr>
          <a:xfrm>
            <a:off x="571472" y="0"/>
            <a:ext cx="7858180" cy="6215082"/>
          </a:xfrm>
          <a:prstGeom prst="irregularSeal1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smtClean="0"/>
              <a:t>Bu adım adım ne yapılacağını belirtme işlemine </a:t>
            </a:r>
            <a:r>
              <a:rPr lang="tr-TR" sz="2800" b="1" dirty="0" smtClean="0"/>
              <a:t>algoritma</a:t>
            </a:r>
            <a:r>
              <a:rPr lang="tr-TR" sz="2800" dirty="0" smtClean="0"/>
              <a:t> (</a:t>
            </a:r>
            <a:r>
              <a:rPr lang="tr-TR" sz="2800" b="1" dirty="0" smtClean="0"/>
              <a:t>iş</a:t>
            </a:r>
            <a:r>
              <a:rPr lang="tr-TR" sz="2800" dirty="0" smtClean="0"/>
              <a:t> </a:t>
            </a:r>
            <a:r>
              <a:rPr lang="tr-TR" sz="2800" b="1" dirty="0" smtClean="0"/>
              <a:t>akış</a:t>
            </a:r>
            <a:r>
              <a:rPr lang="tr-TR" sz="2800" dirty="0" smtClean="0"/>
              <a:t> </a:t>
            </a:r>
            <a:r>
              <a:rPr lang="tr-TR" sz="2800" b="1" dirty="0" smtClean="0"/>
              <a:t>şeması</a:t>
            </a:r>
            <a:r>
              <a:rPr lang="tr-TR" sz="2800" dirty="0" smtClean="0"/>
              <a:t>) oluşturma denir.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uvarlatılmış Dikdörtgen"/>
          <p:cNvSpPr/>
          <p:nvPr/>
        </p:nvSpPr>
        <p:spPr>
          <a:xfrm>
            <a:off x="785786" y="214290"/>
            <a:ext cx="6858048" cy="335758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 b="1" dirty="0" smtClean="0"/>
              <a:t>Algoritma</a:t>
            </a:r>
            <a:r>
              <a:rPr lang="tr-TR" sz="3200" dirty="0" smtClean="0"/>
              <a:t>; herhangi bir problemin çözümü için izlenecek yol anlamına gelir. Algoritma, bilgisayarın adım adım ne yapması gerektiğini söyleyen bir taslaktır.</a:t>
            </a:r>
            <a:endParaRPr lang="tr-TR" sz="3200" dirty="0"/>
          </a:p>
        </p:txBody>
      </p:sp>
      <p:sp>
        <p:nvSpPr>
          <p:cNvPr id="5" name="4 Oval"/>
          <p:cNvSpPr/>
          <p:nvPr/>
        </p:nvSpPr>
        <p:spPr>
          <a:xfrm>
            <a:off x="0" y="3786190"/>
            <a:ext cx="4214842" cy="264320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smtClean="0"/>
              <a:t>Her bir yazılım oluşturulmadan önce algoritma hazırlanır.</a:t>
            </a:r>
            <a:endParaRPr lang="tr-TR" sz="2800" dirty="0"/>
          </a:p>
        </p:txBody>
      </p:sp>
      <p:sp>
        <p:nvSpPr>
          <p:cNvPr id="6" name="5 Oval"/>
          <p:cNvSpPr/>
          <p:nvPr/>
        </p:nvSpPr>
        <p:spPr>
          <a:xfrm>
            <a:off x="4572000" y="3714752"/>
            <a:ext cx="4214842" cy="3071834"/>
          </a:xfrm>
          <a:prstGeom prst="ellipse">
            <a:avLst/>
          </a:prstGeom>
          <a:solidFill>
            <a:srgbClr val="CCECF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smtClean="0"/>
              <a:t>Daha sonra bu algoritmadaki adımlara göre kodlar yazılarak, program oluşturulur.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Oval"/>
          <p:cNvSpPr/>
          <p:nvPr/>
        </p:nvSpPr>
        <p:spPr>
          <a:xfrm>
            <a:off x="3571868" y="0"/>
            <a:ext cx="4500594" cy="235745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smtClean="0"/>
              <a:t>Algoritma hazırlanırken bazı şekiller kullanılır.</a:t>
            </a:r>
          </a:p>
          <a:p>
            <a:pPr algn="ctr"/>
            <a:r>
              <a:rPr lang="tr-TR" sz="2800" dirty="0" smtClean="0"/>
              <a:t>                                               </a:t>
            </a:r>
            <a:endParaRPr lang="tr-TR" sz="2800" dirty="0"/>
          </a:p>
        </p:txBody>
      </p:sp>
      <p:sp>
        <p:nvSpPr>
          <p:cNvPr id="5" name="4 Oval"/>
          <p:cNvSpPr/>
          <p:nvPr/>
        </p:nvSpPr>
        <p:spPr>
          <a:xfrm>
            <a:off x="357158" y="2643182"/>
            <a:ext cx="1143008" cy="8572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Paralelkenar"/>
          <p:cNvSpPr/>
          <p:nvPr/>
        </p:nvSpPr>
        <p:spPr>
          <a:xfrm>
            <a:off x="285720" y="3786190"/>
            <a:ext cx="1357322" cy="642942"/>
          </a:xfrm>
          <a:prstGeom prst="parallelogram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Dikdörtgen"/>
          <p:cNvSpPr/>
          <p:nvPr/>
        </p:nvSpPr>
        <p:spPr>
          <a:xfrm>
            <a:off x="357158" y="4714884"/>
            <a:ext cx="1143008" cy="6429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9 Elmas"/>
          <p:cNvSpPr/>
          <p:nvPr/>
        </p:nvSpPr>
        <p:spPr>
          <a:xfrm>
            <a:off x="357158" y="5572140"/>
            <a:ext cx="1143008" cy="1000156"/>
          </a:xfrm>
          <a:prstGeom prst="diamon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10 Sağ Ok"/>
          <p:cNvSpPr/>
          <p:nvPr/>
        </p:nvSpPr>
        <p:spPr>
          <a:xfrm>
            <a:off x="1785918" y="3071810"/>
            <a:ext cx="1285884" cy="142876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11 Sağ Ok"/>
          <p:cNvSpPr/>
          <p:nvPr/>
        </p:nvSpPr>
        <p:spPr>
          <a:xfrm>
            <a:off x="1785918" y="4071942"/>
            <a:ext cx="1285884" cy="142876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12 Sağ Ok"/>
          <p:cNvSpPr/>
          <p:nvPr/>
        </p:nvSpPr>
        <p:spPr>
          <a:xfrm>
            <a:off x="1785918" y="6000768"/>
            <a:ext cx="1285884" cy="142876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13 Sağ Ok"/>
          <p:cNvSpPr/>
          <p:nvPr/>
        </p:nvSpPr>
        <p:spPr>
          <a:xfrm>
            <a:off x="1785918" y="5000636"/>
            <a:ext cx="1285884" cy="142876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14 Metin kutusu"/>
          <p:cNvSpPr txBox="1"/>
          <p:nvPr/>
        </p:nvSpPr>
        <p:spPr>
          <a:xfrm>
            <a:off x="3286116" y="2857497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BAŞLA veya DUR</a:t>
            </a:r>
            <a:endParaRPr lang="tr-TR" sz="2000" b="1" dirty="0"/>
          </a:p>
        </p:txBody>
      </p:sp>
      <p:sp>
        <p:nvSpPr>
          <p:cNvPr id="16" name="15 Metin kutusu"/>
          <p:cNvSpPr txBox="1"/>
          <p:nvPr/>
        </p:nvSpPr>
        <p:spPr>
          <a:xfrm>
            <a:off x="3357554" y="3857628"/>
            <a:ext cx="35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GİRİŞ veya ÇIKIŞ DEĞERİ</a:t>
            </a:r>
            <a:endParaRPr lang="tr-TR" sz="2000" b="1" dirty="0"/>
          </a:p>
        </p:txBody>
      </p:sp>
      <p:sp>
        <p:nvSpPr>
          <p:cNvPr id="17" name="16 Metin kutusu"/>
          <p:cNvSpPr txBox="1"/>
          <p:nvPr/>
        </p:nvSpPr>
        <p:spPr>
          <a:xfrm>
            <a:off x="3357554" y="4786322"/>
            <a:ext cx="4572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HESAPLAMA veya DEĞİŞKENE DEĞER AKTAR</a:t>
            </a:r>
            <a:endParaRPr lang="tr-TR" sz="2000" b="1" dirty="0"/>
          </a:p>
        </p:txBody>
      </p:sp>
      <p:sp>
        <p:nvSpPr>
          <p:cNvPr id="18" name="17 Metin kutusu"/>
          <p:cNvSpPr txBox="1"/>
          <p:nvPr/>
        </p:nvSpPr>
        <p:spPr>
          <a:xfrm>
            <a:off x="3286116" y="5715016"/>
            <a:ext cx="45720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ARİTMETİK, MANTIKSAL İFADELER İÇİN KARAR VERME veya KARŞILAŞTIRMA DURUMU</a:t>
            </a:r>
            <a:endParaRPr lang="tr-T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ynı Yanın Köşesi Yuvarlatılmış Dikdörtgen"/>
          <p:cNvSpPr/>
          <p:nvPr/>
        </p:nvSpPr>
        <p:spPr>
          <a:xfrm>
            <a:off x="214282" y="71414"/>
            <a:ext cx="7858180" cy="1000132"/>
          </a:xfrm>
          <a:prstGeom prst="round2Same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tr-TR" sz="2000" dirty="0" smtClean="0"/>
              <a:t>Klavyeden girilen bir sayı pozitif ise -100 ile çarpan, sayı negatif ise 100 ile çarpan ve çıkan sonucu ekrana yazan bir programın algoritmasını yapalım.</a:t>
            </a:r>
            <a:endParaRPr lang="tr-TR" sz="2000" b="1" dirty="0">
              <a:ln w="127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sp>
        <p:nvSpPr>
          <p:cNvPr id="8" name="7 Oval"/>
          <p:cNvSpPr/>
          <p:nvPr/>
        </p:nvSpPr>
        <p:spPr>
          <a:xfrm>
            <a:off x="3214678" y="1214422"/>
            <a:ext cx="1357322" cy="571504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BAŞLA</a:t>
            </a:r>
            <a:endParaRPr lang="tr-TR" dirty="0"/>
          </a:p>
        </p:txBody>
      </p:sp>
      <p:sp>
        <p:nvSpPr>
          <p:cNvPr id="9" name="8 Paralelkenar"/>
          <p:cNvSpPr/>
          <p:nvPr/>
        </p:nvSpPr>
        <p:spPr>
          <a:xfrm>
            <a:off x="2553529" y="2143116"/>
            <a:ext cx="2679064" cy="571504"/>
          </a:xfrm>
          <a:prstGeom prst="parallelogram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“Bir sayı giriniz”,a    	     [Oku]</a:t>
            </a:r>
            <a:endParaRPr lang="tr-TR" dirty="0"/>
          </a:p>
        </p:txBody>
      </p:sp>
      <p:sp>
        <p:nvSpPr>
          <p:cNvPr id="10" name="9 Dikdörtgen"/>
          <p:cNvSpPr/>
          <p:nvPr/>
        </p:nvSpPr>
        <p:spPr>
          <a:xfrm>
            <a:off x="3000642" y="3071810"/>
            <a:ext cx="1785950" cy="4286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Sayi</a:t>
            </a:r>
            <a:r>
              <a:rPr lang="tr-TR" dirty="0" smtClean="0"/>
              <a:t>=a</a:t>
            </a:r>
            <a:endParaRPr lang="tr-TR" dirty="0"/>
          </a:p>
        </p:txBody>
      </p:sp>
      <p:sp>
        <p:nvSpPr>
          <p:cNvPr id="11" name="10 Elmas"/>
          <p:cNvSpPr/>
          <p:nvPr/>
        </p:nvSpPr>
        <p:spPr>
          <a:xfrm>
            <a:off x="3000642" y="3857628"/>
            <a:ext cx="1785950" cy="1071570"/>
          </a:xfrm>
          <a:prstGeom prst="diamon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Sayi</a:t>
            </a:r>
            <a:r>
              <a:rPr lang="tr-TR" dirty="0" smtClean="0"/>
              <a:t>&gt;0</a:t>
            </a:r>
            <a:endParaRPr lang="tr-TR" dirty="0"/>
          </a:p>
        </p:txBody>
      </p:sp>
      <p:sp>
        <p:nvSpPr>
          <p:cNvPr id="13" name="12 Dikdörtgen"/>
          <p:cNvSpPr/>
          <p:nvPr/>
        </p:nvSpPr>
        <p:spPr>
          <a:xfrm>
            <a:off x="0" y="4000782"/>
            <a:ext cx="2000232" cy="7858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Carpim</a:t>
            </a:r>
            <a:r>
              <a:rPr lang="tr-TR" dirty="0" smtClean="0"/>
              <a:t>=</a:t>
            </a:r>
            <a:r>
              <a:rPr lang="tr-TR" dirty="0" err="1" smtClean="0"/>
              <a:t>Sayi</a:t>
            </a:r>
            <a:r>
              <a:rPr lang="tr-TR" dirty="0" smtClean="0"/>
              <a:t>*-100</a:t>
            </a:r>
            <a:endParaRPr lang="tr-TR" dirty="0"/>
          </a:p>
        </p:txBody>
      </p:sp>
      <p:sp>
        <p:nvSpPr>
          <p:cNvPr id="14" name="13 Oval"/>
          <p:cNvSpPr/>
          <p:nvPr/>
        </p:nvSpPr>
        <p:spPr>
          <a:xfrm>
            <a:off x="3142962" y="6143644"/>
            <a:ext cx="1357322" cy="571504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DUR</a:t>
            </a:r>
            <a:endParaRPr lang="tr-TR" dirty="0"/>
          </a:p>
        </p:txBody>
      </p:sp>
      <p:sp>
        <p:nvSpPr>
          <p:cNvPr id="15" name="14 Paralelkenar"/>
          <p:cNvSpPr/>
          <p:nvPr/>
        </p:nvSpPr>
        <p:spPr>
          <a:xfrm>
            <a:off x="2536156" y="5214950"/>
            <a:ext cx="2571768" cy="571504"/>
          </a:xfrm>
          <a:prstGeom prst="parallelogram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Carpim</a:t>
            </a:r>
            <a:endParaRPr lang="tr-TR" dirty="0" smtClean="0"/>
          </a:p>
          <a:p>
            <a:pPr algn="ctr"/>
            <a:r>
              <a:rPr lang="tr-TR" dirty="0" smtClean="0"/>
              <a:t>	     [Yaz]</a:t>
            </a:r>
            <a:endParaRPr lang="tr-TR" dirty="0"/>
          </a:p>
        </p:txBody>
      </p:sp>
      <p:sp>
        <p:nvSpPr>
          <p:cNvPr id="16" name="15 Dikdörtgen"/>
          <p:cNvSpPr/>
          <p:nvPr/>
        </p:nvSpPr>
        <p:spPr>
          <a:xfrm>
            <a:off x="5857884" y="4000782"/>
            <a:ext cx="2071702" cy="7858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Carpim</a:t>
            </a:r>
            <a:r>
              <a:rPr lang="tr-TR" dirty="0" smtClean="0"/>
              <a:t>=</a:t>
            </a:r>
            <a:r>
              <a:rPr lang="tr-TR" dirty="0" err="1" smtClean="0"/>
              <a:t>Sayi</a:t>
            </a:r>
            <a:r>
              <a:rPr lang="tr-TR" dirty="0" smtClean="0"/>
              <a:t>*100</a:t>
            </a:r>
            <a:endParaRPr lang="tr-TR" dirty="0"/>
          </a:p>
        </p:txBody>
      </p:sp>
      <p:cxnSp>
        <p:nvCxnSpPr>
          <p:cNvPr id="18" name="17 Düz Ok Bağlayıcısı"/>
          <p:cNvCxnSpPr>
            <a:stCxn id="8" idx="4"/>
            <a:endCxn id="9" idx="0"/>
          </p:cNvCxnSpPr>
          <p:nvPr/>
        </p:nvCxnSpPr>
        <p:spPr>
          <a:xfrm rot="5400000">
            <a:off x="3714605" y="1964382"/>
            <a:ext cx="357190" cy="2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Ok Bağlayıcısı"/>
          <p:cNvCxnSpPr>
            <a:stCxn id="9" idx="4"/>
            <a:endCxn id="10" idx="0"/>
          </p:cNvCxnSpPr>
          <p:nvPr/>
        </p:nvCxnSpPr>
        <p:spPr>
          <a:xfrm rot="16200000" flipH="1">
            <a:off x="3714744" y="2892937"/>
            <a:ext cx="357190" cy="5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Düz Ok Bağlayıcısı"/>
          <p:cNvCxnSpPr>
            <a:stCxn id="10" idx="2"/>
            <a:endCxn id="11" idx="0"/>
          </p:cNvCxnSpPr>
          <p:nvPr/>
        </p:nvCxnSpPr>
        <p:spPr>
          <a:xfrm rot="5400000">
            <a:off x="3715022" y="367903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Düz Ok Bağlayıcısı"/>
          <p:cNvCxnSpPr>
            <a:stCxn id="15" idx="4"/>
            <a:endCxn id="14" idx="0"/>
          </p:cNvCxnSpPr>
          <p:nvPr/>
        </p:nvCxnSpPr>
        <p:spPr>
          <a:xfrm rot="5400000">
            <a:off x="3643237" y="5964841"/>
            <a:ext cx="357190" cy="4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Düz Ok Bağlayıcısı"/>
          <p:cNvCxnSpPr>
            <a:stCxn id="11" idx="1"/>
            <a:endCxn id="13" idx="3"/>
          </p:cNvCxnSpPr>
          <p:nvPr/>
        </p:nvCxnSpPr>
        <p:spPr>
          <a:xfrm rot="10800000" flipV="1">
            <a:off x="2000232" y="4393413"/>
            <a:ext cx="1000410" cy="2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Düz Ok Bağlayıcısı"/>
          <p:cNvCxnSpPr>
            <a:stCxn id="11" idx="3"/>
            <a:endCxn id="16" idx="1"/>
          </p:cNvCxnSpPr>
          <p:nvPr/>
        </p:nvCxnSpPr>
        <p:spPr>
          <a:xfrm>
            <a:off x="4786592" y="4393413"/>
            <a:ext cx="1071292" cy="2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Şekil"/>
          <p:cNvCxnSpPr>
            <a:stCxn id="16" idx="2"/>
            <a:endCxn id="15" idx="2"/>
          </p:cNvCxnSpPr>
          <p:nvPr/>
        </p:nvCxnSpPr>
        <p:spPr>
          <a:xfrm rot="5400000">
            <a:off x="5608060" y="4215027"/>
            <a:ext cx="714102" cy="185724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Şekil"/>
          <p:cNvCxnSpPr>
            <a:stCxn id="13" idx="2"/>
            <a:endCxn id="15" idx="5"/>
          </p:cNvCxnSpPr>
          <p:nvPr/>
        </p:nvCxnSpPr>
        <p:spPr>
          <a:xfrm rot="16200000" flipH="1">
            <a:off x="1446804" y="4339912"/>
            <a:ext cx="714102" cy="160747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Metin kutusu"/>
          <p:cNvSpPr txBox="1"/>
          <p:nvPr/>
        </p:nvSpPr>
        <p:spPr>
          <a:xfrm>
            <a:off x="2214546" y="4000504"/>
            <a:ext cx="702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EVET</a:t>
            </a:r>
            <a:endParaRPr lang="tr-TR" dirty="0"/>
          </a:p>
        </p:txBody>
      </p:sp>
      <p:sp>
        <p:nvSpPr>
          <p:cNvPr id="41" name="40 Metin kutusu"/>
          <p:cNvSpPr txBox="1"/>
          <p:nvPr/>
        </p:nvSpPr>
        <p:spPr>
          <a:xfrm>
            <a:off x="4869696" y="4000504"/>
            <a:ext cx="77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HAYIR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40" grpId="0"/>
      <p:bldP spid="4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ynı Yanın Köşesi Yuvarlatılmış Dikdörtgen"/>
          <p:cNvSpPr/>
          <p:nvPr/>
        </p:nvSpPr>
        <p:spPr>
          <a:xfrm>
            <a:off x="214282" y="71414"/>
            <a:ext cx="7858180" cy="1000132"/>
          </a:xfrm>
          <a:prstGeom prst="round2Same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tr-TR" dirty="0" smtClean="0"/>
              <a:t>Bir öğrencinin iki yazılı notu klavyeden girilecektir. Bu notların ortalamasını hesaplayıp, ortalama 50’den büyükse ekrana “Geçti”, küçükse ekrana “Kaldı” yazdıran bir programın algoritmasını yapalım.  </a:t>
            </a:r>
            <a:endParaRPr lang="tr-TR" b="1" dirty="0">
              <a:ln w="127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sp>
        <p:nvSpPr>
          <p:cNvPr id="8" name="7 Oval"/>
          <p:cNvSpPr/>
          <p:nvPr/>
        </p:nvSpPr>
        <p:spPr>
          <a:xfrm>
            <a:off x="3428992" y="1214422"/>
            <a:ext cx="1143008" cy="500066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BAŞLA</a:t>
            </a:r>
            <a:endParaRPr lang="tr-TR" dirty="0"/>
          </a:p>
        </p:txBody>
      </p:sp>
      <p:sp>
        <p:nvSpPr>
          <p:cNvPr id="9" name="8 Paralelkenar"/>
          <p:cNvSpPr/>
          <p:nvPr/>
        </p:nvSpPr>
        <p:spPr>
          <a:xfrm>
            <a:off x="2607316" y="1928802"/>
            <a:ext cx="2821940" cy="500066"/>
          </a:xfrm>
          <a:prstGeom prst="parallelogram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“</a:t>
            </a:r>
            <a:r>
              <a:rPr lang="tr-TR" sz="1500" dirty="0" smtClean="0"/>
              <a:t>Bir sayı giriniz.”,a    	           [Oku]</a:t>
            </a:r>
            <a:endParaRPr lang="tr-TR" sz="1500" dirty="0"/>
          </a:p>
        </p:txBody>
      </p:sp>
      <p:sp>
        <p:nvSpPr>
          <p:cNvPr id="10" name="9 Dikdörtgen"/>
          <p:cNvSpPr/>
          <p:nvPr/>
        </p:nvSpPr>
        <p:spPr>
          <a:xfrm>
            <a:off x="3072080" y="3357562"/>
            <a:ext cx="1785950" cy="4286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500" dirty="0" smtClean="0"/>
              <a:t>yazili1=a                             </a:t>
            </a:r>
            <a:endParaRPr lang="tr-TR" sz="1500" dirty="0"/>
          </a:p>
        </p:txBody>
      </p:sp>
      <p:sp>
        <p:nvSpPr>
          <p:cNvPr id="11" name="10 Elmas"/>
          <p:cNvSpPr/>
          <p:nvPr/>
        </p:nvSpPr>
        <p:spPr>
          <a:xfrm>
            <a:off x="3142962" y="5340175"/>
            <a:ext cx="1643074" cy="785818"/>
          </a:xfrm>
          <a:prstGeom prst="diamon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500" dirty="0" err="1" smtClean="0"/>
              <a:t>ort</a:t>
            </a:r>
            <a:r>
              <a:rPr lang="tr-TR" sz="1500" dirty="0" smtClean="0"/>
              <a:t>&gt;50</a:t>
            </a:r>
            <a:endParaRPr lang="tr-TR" sz="1500" dirty="0"/>
          </a:p>
        </p:txBody>
      </p:sp>
      <p:sp>
        <p:nvSpPr>
          <p:cNvPr id="14" name="13 Oval"/>
          <p:cNvSpPr/>
          <p:nvPr/>
        </p:nvSpPr>
        <p:spPr>
          <a:xfrm>
            <a:off x="3286116" y="6215082"/>
            <a:ext cx="1357322" cy="571504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DUR</a:t>
            </a:r>
            <a:endParaRPr lang="tr-TR" dirty="0"/>
          </a:p>
        </p:txBody>
      </p:sp>
      <p:cxnSp>
        <p:nvCxnSpPr>
          <p:cNvPr id="18" name="17 Düz Ok Bağlayıcısı"/>
          <p:cNvCxnSpPr>
            <a:stCxn id="8" idx="4"/>
            <a:endCxn id="9" idx="0"/>
          </p:cNvCxnSpPr>
          <p:nvPr/>
        </p:nvCxnSpPr>
        <p:spPr>
          <a:xfrm rot="16200000" flipH="1">
            <a:off x="3902234" y="1812750"/>
            <a:ext cx="214314" cy="177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Düz Ok Bağlayıcısı"/>
          <p:cNvCxnSpPr>
            <a:stCxn id="11" idx="1"/>
          </p:cNvCxnSpPr>
          <p:nvPr/>
        </p:nvCxnSpPr>
        <p:spPr>
          <a:xfrm rot="10800000">
            <a:off x="2071670" y="5732806"/>
            <a:ext cx="1071292" cy="2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Düz Ok Bağlayıcısı"/>
          <p:cNvCxnSpPr>
            <a:stCxn id="11" idx="3"/>
          </p:cNvCxnSpPr>
          <p:nvPr/>
        </p:nvCxnSpPr>
        <p:spPr>
          <a:xfrm flipV="1">
            <a:off x="4786036" y="5732945"/>
            <a:ext cx="1000410" cy="1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Şekil"/>
          <p:cNvCxnSpPr>
            <a:endCxn id="14" idx="6"/>
          </p:cNvCxnSpPr>
          <p:nvPr/>
        </p:nvCxnSpPr>
        <p:spPr>
          <a:xfrm rot="5400000">
            <a:off x="5348924" y="5241774"/>
            <a:ext cx="553575" cy="196454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Şekil"/>
          <p:cNvCxnSpPr>
            <a:endCxn id="14" idx="2"/>
          </p:cNvCxnSpPr>
          <p:nvPr/>
        </p:nvCxnSpPr>
        <p:spPr>
          <a:xfrm rot="16200000" flipH="1">
            <a:off x="2009127" y="5223844"/>
            <a:ext cx="517995" cy="203598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Metin kutusu"/>
          <p:cNvSpPr txBox="1"/>
          <p:nvPr/>
        </p:nvSpPr>
        <p:spPr>
          <a:xfrm>
            <a:off x="4929190" y="5357826"/>
            <a:ext cx="702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EVET</a:t>
            </a:r>
            <a:endParaRPr lang="tr-TR" dirty="0"/>
          </a:p>
        </p:txBody>
      </p:sp>
      <p:sp>
        <p:nvSpPr>
          <p:cNvPr id="41" name="40 Metin kutusu"/>
          <p:cNvSpPr txBox="1"/>
          <p:nvPr/>
        </p:nvSpPr>
        <p:spPr>
          <a:xfrm>
            <a:off x="2285984" y="5357826"/>
            <a:ext cx="77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HAYIR</a:t>
            </a:r>
            <a:endParaRPr lang="tr-TR" dirty="0"/>
          </a:p>
        </p:txBody>
      </p:sp>
      <p:sp>
        <p:nvSpPr>
          <p:cNvPr id="23" name="22 Paralelkenar"/>
          <p:cNvSpPr/>
          <p:nvPr/>
        </p:nvSpPr>
        <p:spPr>
          <a:xfrm>
            <a:off x="2607594" y="2643182"/>
            <a:ext cx="2714644" cy="500066"/>
          </a:xfrm>
          <a:prstGeom prst="parallelogram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500" dirty="0" smtClean="0"/>
              <a:t>“Bir sayı giriniz.”,b    	          [Oku]</a:t>
            </a:r>
            <a:endParaRPr lang="tr-TR" sz="1500" dirty="0"/>
          </a:p>
        </p:txBody>
      </p:sp>
      <p:sp>
        <p:nvSpPr>
          <p:cNvPr id="77" name="76 Dikdörtgen"/>
          <p:cNvSpPr/>
          <p:nvPr/>
        </p:nvSpPr>
        <p:spPr>
          <a:xfrm>
            <a:off x="2393002" y="4714884"/>
            <a:ext cx="3143272" cy="4286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500" dirty="0" err="1" smtClean="0"/>
              <a:t>Ort</a:t>
            </a:r>
            <a:r>
              <a:rPr lang="tr-TR" sz="1500" dirty="0" smtClean="0"/>
              <a:t>=(yazili1+yazili2)/2</a:t>
            </a:r>
            <a:endParaRPr lang="tr-TR" sz="1500" dirty="0"/>
          </a:p>
        </p:txBody>
      </p:sp>
      <p:cxnSp>
        <p:nvCxnSpPr>
          <p:cNvPr id="85" name="84 Düz Ok Bağlayıcısı"/>
          <p:cNvCxnSpPr>
            <a:stCxn id="9" idx="4"/>
            <a:endCxn id="23" idx="1"/>
          </p:cNvCxnSpPr>
          <p:nvPr/>
        </p:nvCxnSpPr>
        <p:spPr>
          <a:xfrm rot="16200000" flipH="1">
            <a:off x="3915698" y="2531456"/>
            <a:ext cx="214314" cy="91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86 Düz Ok Bağlayıcısı"/>
          <p:cNvCxnSpPr>
            <a:stCxn id="23" idx="4"/>
            <a:endCxn id="10" idx="0"/>
          </p:cNvCxnSpPr>
          <p:nvPr/>
        </p:nvCxnSpPr>
        <p:spPr>
          <a:xfrm rot="16200000" flipH="1">
            <a:off x="3857828" y="3250335"/>
            <a:ext cx="214314" cy="1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88 Düz Ok Bağlayıcısı"/>
          <p:cNvCxnSpPr>
            <a:stCxn id="10" idx="2"/>
          </p:cNvCxnSpPr>
          <p:nvPr/>
        </p:nvCxnSpPr>
        <p:spPr>
          <a:xfrm rot="5400000">
            <a:off x="3857898" y="3893347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Düz Ok Bağlayıcısı"/>
          <p:cNvCxnSpPr>
            <a:endCxn id="77" idx="0"/>
          </p:cNvCxnSpPr>
          <p:nvPr/>
        </p:nvCxnSpPr>
        <p:spPr>
          <a:xfrm rot="5400000">
            <a:off x="3821971" y="4571800"/>
            <a:ext cx="285752" cy="4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92 Düz Ok Bağlayıcısı"/>
          <p:cNvCxnSpPr>
            <a:stCxn id="77" idx="2"/>
            <a:endCxn id="11" idx="0"/>
          </p:cNvCxnSpPr>
          <p:nvPr/>
        </p:nvCxnSpPr>
        <p:spPr>
          <a:xfrm rot="5400000">
            <a:off x="3866238" y="5241774"/>
            <a:ext cx="196663" cy="1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95 Paralelkenar"/>
          <p:cNvSpPr/>
          <p:nvPr/>
        </p:nvSpPr>
        <p:spPr>
          <a:xfrm>
            <a:off x="785786" y="5500702"/>
            <a:ext cx="1357322" cy="500066"/>
          </a:xfrm>
          <a:prstGeom prst="parallelogram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500" dirty="0" smtClean="0"/>
              <a:t>“Kaldı”</a:t>
            </a:r>
          </a:p>
          <a:p>
            <a:pPr algn="ctr"/>
            <a:r>
              <a:rPr lang="tr-TR" sz="1500" dirty="0" smtClean="0"/>
              <a:t>       [Yaz]</a:t>
            </a:r>
            <a:endParaRPr lang="tr-TR" sz="1500" dirty="0"/>
          </a:p>
        </p:txBody>
      </p:sp>
      <p:sp>
        <p:nvSpPr>
          <p:cNvPr id="97" name="96 Dikdörtgen"/>
          <p:cNvSpPr/>
          <p:nvPr/>
        </p:nvSpPr>
        <p:spPr>
          <a:xfrm>
            <a:off x="3071802" y="4000504"/>
            <a:ext cx="1785950" cy="4286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500" dirty="0" smtClean="0"/>
              <a:t>yazili2=b</a:t>
            </a:r>
            <a:endParaRPr lang="tr-TR" sz="1500" dirty="0"/>
          </a:p>
        </p:txBody>
      </p:sp>
      <p:sp>
        <p:nvSpPr>
          <p:cNvPr id="98" name="97 Paralelkenar"/>
          <p:cNvSpPr/>
          <p:nvPr/>
        </p:nvSpPr>
        <p:spPr>
          <a:xfrm>
            <a:off x="5715008" y="5429264"/>
            <a:ext cx="1785950" cy="571504"/>
          </a:xfrm>
          <a:prstGeom prst="parallelogram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500" dirty="0" smtClean="0"/>
              <a:t>“Geçti”</a:t>
            </a:r>
          </a:p>
          <a:p>
            <a:pPr algn="ctr"/>
            <a:r>
              <a:rPr lang="tr-TR" sz="1500" dirty="0" smtClean="0"/>
              <a:t>             [Yaz]</a:t>
            </a:r>
            <a:endParaRPr lang="tr-TR" sz="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1" grpId="0" animBg="1"/>
      <p:bldP spid="14" grpId="0" animBg="1"/>
      <p:bldP spid="40" grpId="0"/>
      <p:bldP spid="41" grpId="0"/>
      <p:bldP spid="23" grpId="0" animBg="1"/>
      <p:bldP spid="77" grpId="0" animBg="1"/>
      <p:bldP spid="96" grpId="0" animBg="1"/>
      <p:bldP spid="97" grpId="0" animBg="1"/>
      <p:bldP spid="9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Patlama 1"/>
          <p:cNvSpPr/>
          <p:nvPr/>
        </p:nvSpPr>
        <p:spPr>
          <a:xfrm>
            <a:off x="0" y="214290"/>
            <a:ext cx="8286776" cy="585791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smtClean="0"/>
              <a:t>Algoritmanın ne olduğunu ve nasıl hazırlandığını öğrendik. Şimdi programlama adımlarına geri dönelim.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Oval"/>
          <p:cNvSpPr/>
          <p:nvPr/>
        </p:nvSpPr>
        <p:spPr>
          <a:xfrm>
            <a:off x="3143240" y="285728"/>
            <a:ext cx="5500726" cy="228601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smtClean="0"/>
              <a:t>Sizce bilgisayarda program yazmak için hangi adımlar izlenmelidir?</a:t>
            </a:r>
            <a:endParaRPr lang="tr-TR" sz="2800" dirty="0"/>
          </a:p>
        </p:txBody>
      </p:sp>
      <p:sp>
        <p:nvSpPr>
          <p:cNvPr id="5" name="4 Dikdörtgen"/>
          <p:cNvSpPr/>
          <p:nvPr/>
        </p:nvSpPr>
        <p:spPr>
          <a:xfrm>
            <a:off x="500034" y="3143248"/>
            <a:ext cx="621510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2500" dirty="0" smtClean="0"/>
              <a:t>1- Programın amacı iyi anlaşılır.</a:t>
            </a:r>
            <a:endParaRPr lang="tr-TR" sz="2500" dirty="0"/>
          </a:p>
        </p:txBody>
      </p:sp>
      <p:sp>
        <p:nvSpPr>
          <p:cNvPr id="6" name="5 Dikdörtgen"/>
          <p:cNvSpPr/>
          <p:nvPr/>
        </p:nvSpPr>
        <p:spPr>
          <a:xfrm>
            <a:off x="500034" y="4000504"/>
            <a:ext cx="621510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2500" dirty="0" smtClean="0"/>
              <a:t>2- Programın algoritması yapılır.</a:t>
            </a:r>
            <a:endParaRPr lang="tr-TR" sz="2500" dirty="0"/>
          </a:p>
        </p:txBody>
      </p:sp>
      <p:sp>
        <p:nvSpPr>
          <p:cNvPr id="7" name="6 Dikdörtgen"/>
          <p:cNvSpPr/>
          <p:nvPr/>
        </p:nvSpPr>
        <p:spPr>
          <a:xfrm>
            <a:off x="500034" y="4857760"/>
            <a:ext cx="621510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2500" dirty="0" smtClean="0"/>
              <a:t>3- Programlama dilinde kodlar yazılır.</a:t>
            </a:r>
            <a:endParaRPr lang="tr-TR" sz="25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289"/>
            <a:ext cx="2786082" cy="2514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Dikdörtgen"/>
          <p:cNvSpPr/>
          <p:nvPr/>
        </p:nvSpPr>
        <p:spPr>
          <a:xfrm>
            <a:off x="500034" y="5786454"/>
            <a:ext cx="621510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2500" dirty="0" smtClean="0"/>
              <a:t>4- Program çalıştırılarak test edilir.</a:t>
            </a:r>
            <a:endParaRPr lang="tr-TR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Oval"/>
          <p:cNvSpPr/>
          <p:nvPr/>
        </p:nvSpPr>
        <p:spPr>
          <a:xfrm>
            <a:off x="428596" y="285728"/>
            <a:ext cx="4857784" cy="300039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smtClean="0"/>
              <a:t>Verilen bir problemi çözmek için ne yaparsınız?</a:t>
            </a:r>
            <a:endParaRPr lang="tr-TR" sz="2800" dirty="0"/>
          </a:p>
        </p:txBody>
      </p:sp>
      <p:pic>
        <p:nvPicPr>
          <p:cNvPr id="13314" name="Picture 2" descr="http://www.mailce.com/wp-content/uploads/soru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3000372"/>
            <a:ext cx="4162775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 l="11719" t="11719" r="9912" b="6250"/>
          <a:stretch>
            <a:fillRect/>
          </a:stretch>
        </p:blipFill>
        <p:spPr bwMode="auto">
          <a:xfrm>
            <a:off x="0" y="928670"/>
            <a:ext cx="8143900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Aynı Yanın Köşesi Yuvarlatılmış Dikdörtgen"/>
          <p:cNvSpPr/>
          <p:nvPr/>
        </p:nvSpPr>
        <p:spPr>
          <a:xfrm>
            <a:off x="285720" y="71438"/>
            <a:ext cx="7786742" cy="785794"/>
          </a:xfrm>
          <a:prstGeom prst="round2Same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 smtClean="0"/>
              <a:t>Aşağıda verilen aşamalar ile hazırlanmak istenen programın amacı nedir?</a:t>
            </a:r>
            <a:endParaRPr lang="tr-TR" sz="2400" dirty="0"/>
          </a:p>
        </p:txBody>
      </p:sp>
      <p:sp>
        <p:nvSpPr>
          <p:cNvPr id="6" name="5 Oval"/>
          <p:cNvSpPr/>
          <p:nvPr/>
        </p:nvSpPr>
        <p:spPr>
          <a:xfrm>
            <a:off x="428596" y="1714488"/>
            <a:ext cx="3857652" cy="364333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smtClean="0"/>
              <a:t>Programın amacı; klavyeden girilen ismi ekrana beş kere yazdırmaktır.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 l="13183" t="8789" r="10644" b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Oval"/>
          <p:cNvSpPr/>
          <p:nvPr/>
        </p:nvSpPr>
        <p:spPr>
          <a:xfrm>
            <a:off x="6929454" y="1214422"/>
            <a:ext cx="2214546" cy="200024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/>
              <a:t>Programın amacını bulalım.</a:t>
            </a:r>
            <a:endParaRPr lang="tr-TR" sz="2400" dirty="0"/>
          </a:p>
        </p:txBody>
      </p:sp>
      <p:sp>
        <p:nvSpPr>
          <p:cNvPr id="11" name="10 Metin kutusu"/>
          <p:cNvSpPr txBox="1"/>
          <p:nvPr/>
        </p:nvSpPr>
        <p:spPr>
          <a:xfrm>
            <a:off x="714348" y="2214554"/>
            <a:ext cx="2643206" cy="1708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2100" b="1" dirty="0" smtClean="0"/>
              <a:t>Kullanıcının girdiği 3 açıya bakarak şeklin üçgen olup olmadığını ekrana yazdırmak.</a:t>
            </a:r>
            <a:endParaRPr lang="tr-TR" sz="2100" b="1" dirty="0"/>
          </a:p>
        </p:txBody>
      </p:sp>
      <p:sp>
        <p:nvSpPr>
          <p:cNvPr id="10" name="9 Oval"/>
          <p:cNvSpPr/>
          <p:nvPr/>
        </p:nvSpPr>
        <p:spPr>
          <a:xfrm>
            <a:off x="0" y="0"/>
            <a:ext cx="3071770" cy="292895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/>
              <a:t>Mavi kutulara değer vererek algoritmayı test edelim.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 rot="5400000">
            <a:off x="5563100" y="3096607"/>
            <a:ext cx="62297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ALGORİTMA GELİŞTİRİYORUM</a:t>
            </a:r>
          </a:p>
        </p:txBody>
      </p:sp>
      <p:sp>
        <p:nvSpPr>
          <p:cNvPr id="5" name="4 Aynı Yanın Köşesi Yuvarlatılmış Dikdörtgen"/>
          <p:cNvSpPr/>
          <p:nvPr/>
        </p:nvSpPr>
        <p:spPr>
          <a:xfrm>
            <a:off x="214282" y="500042"/>
            <a:ext cx="7715304" cy="2786082"/>
          </a:xfrm>
          <a:prstGeom prst="round2Same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smtClean="0"/>
              <a:t>Klavyeden girilen iki sayıdan küçük olanı büyük olandan çıkaran ve sonucu ekrana yazdıran bir programın algoritmasını MS Word programında çiziniz.</a:t>
            </a:r>
            <a:endParaRPr lang="tr-TR" sz="2800" dirty="0"/>
          </a:p>
        </p:txBody>
      </p:sp>
      <p:sp>
        <p:nvSpPr>
          <p:cNvPr id="6" name="5 Oval"/>
          <p:cNvSpPr/>
          <p:nvPr/>
        </p:nvSpPr>
        <p:spPr>
          <a:xfrm rot="20354163">
            <a:off x="2223616" y="3034856"/>
            <a:ext cx="3929090" cy="278608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smtClean="0"/>
              <a:t>Algoritmayı çizerken Çizim Araç Çubuğu’nu kullanmanız gerektiğini unutmayın.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ynı Yanın Köşesi Yuvarlatılmış Dikdörtgen"/>
          <p:cNvSpPr/>
          <p:nvPr/>
        </p:nvSpPr>
        <p:spPr>
          <a:xfrm>
            <a:off x="0" y="0"/>
            <a:ext cx="8215338" cy="1071546"/>
          </a:xfrm>
          <a:prstGeom prst="round2Same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tr-TR" sz="2400" dirty="0" smtClean="0"/>
              <a:t>Klavyeden girilen iki sayıdan küçük olanı büyük olandan çıkaran ve sonucu ekrana yazdıran bir programın algoritmasını çiziniz.</a:t>
            </a:r>
            <a:endParaRPr lang="tr-TR" sz="2400" dirty="0"/>
          </a:p>
        </p:txBody>
      </p:sp>
      <p:sp>
        <p:nvSpPr>
          <p:cNvPr id="8" name="7 Oval"/>
          <p:cNvSpPr/>
          <p:nvPr/>
        </p:nvSpPr>
        <p:spPr>
          <a:xfrm>
            <a:off x="3428992" y="1214422"/>
            <a:ext cx="1143008" cy="500066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BAŞLA</a:t>
            </a:r>
            <a:endParaRPr lang="tr-TR" dirty="0"/>
          </a:p>
        </p:txBody>
      </p:sp>
      <p:sp>
        <p:nvSpPr>
          <p:cNvPr id="9" name="8 Paralelkenar"/>
          <p:cNvSpPr/>
          <p:nvPr/>
        </p:nvSpPr>
        <p:spPr>
          <a:xfrm>
            <a:off x="2607316" y="1928802"/>
            <a:ext cx="2821940" cy="500066"/>
          </a:xfrm>
          <a:prstGeom prst="parallelogram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“</a:t>
            </a:r>
            <a:r>
              <a:rPr lang="tr-TR" sz="1500" dirty="0" smtClean="0"/>
              <a:t>Birinci sayıyı giriniz”,a    	           [Oku]</a:t>
            </a:r>
            <a:endParaRPr lang="tr-TR" sz="1500" dirty="0"/>
          </a:p>
        </p:txBody>
      </p:sp>
      <p:sp>
        <p:nvSpPr>
          <p:cNvPr id="10" name="9 Dikdörtgen"/>
          <p:cNvSpPr/>
          <p:nvPr/>
        </p:nvSpPr>
        <p:spPr>
          <a:xfrm>
            <a:off x="3143240" y="2571744"/>
            <a:ext cx="1785950" cy="4286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500" dirty="0" smtClean="0"/>
              <a:t>S1=a                             </a:t>
            </a:r>
            <a:endParaRPr lang="tr-TR" sz="1500" dirty="0"/>
          </a:p>
        </p:txBody>
      </p:sp>
      <p:sp>
        <p:nvSpPr>
          <p:cNvPr id="11" name="10 Elmas"/>
          <p:cNvSpPr/>
          <p:nvPr/>
        </p:nvSpPr>
        <p:spPr>
          <a:xfrm>
            <a:off x="3143240" y="4714884"/>
            <a:ext cx="1643074" cy="785818"/>
          </a:xfrm>
          <a:prstGeom prst="diamon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500" dirty="0" smtClean="0"/>
              <a:t>S1&gt;S2</a:t>
            </a:r>
            <a:endParaRPr lang="tr-TR" sz="1500" dirty="0"/>
          </a:p>
        </p:txBody>
      </p:sp>
      <p:sp>
        <p:nvSpPr>
          <p:cNvPr id="14" name="13 Oval"/>
          <p:cNvSpPr/>
          <p:nvPr/>
        </p:nvSpPr>
        <p:spPr>
          <a:xfrm>
            <a:off x="3357554" y="6286496"/>
            <a:ext cx="1357322" cy="571504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DUR</a:t>
            </a:r>
            <a:endParaRPr lang="tr-TR" dirty="0"/>
          </a:p>
        </p:txBody>
      </p:sp>
      <p:cxnSp>
        <p:nvCxnSpPr>
          <p:cNvPr id="18" name="17 Düz Ok Bağlayıcısı"/>
          <p:cNvCxnSpPr>
            <a:stCxn id="8" idx="4"/>
            <a:endCxn id="9" idx="0"/>
          </p:cNvCxnSpPr>
          <p:nvPr/>
        </p:nvCxnSpPr>
        <p:spPr>
          <a:xfrm rot="16200000" flipH="1">
            <a:off x="3902234" y="1812750"/>
            <a:ext cx="214314" cy="177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Düz Ok Bağlayıcısı"/>
          <p:cNvCxnSpPr>
            <a:stCxn id="11" idx="1"/>
          </p:cNvCxnSpPr>
          <p:nvPr/>
        </p:nvCxnSpPr>
        <p:spPr>
          <a:xfrm rot="10800000">
            <a:off x="2071948" y="5107515"/>
            <a:ext cx="1071292" cy="2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Düz Ok Bağlayıcısı"/>
          <p:cNvCxnSpPr>
            <a:stCxn id="11" idx="3"/>
          </p:cNvCxnSpPr>
          <p:nvPr/>
        </p:nvCxnSpPr>
        <p:spPr>
          <a:xfrm flipV="1">
            <a:off x="4786314" y="5107654"/>
            <a:ext cx="1000410" cy="1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Şekil"/>
          <p:cNvCxnSpPr/>
          <p:nvPr/>
        </p:nvCxnSpPr>
        <p:spPr>
          <a:xfrm rot="5400000">
            <a:off x="5277485" y="4580903"/>
            <a:ext cx="553575" cy="196454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Şekil"/>
          <p:cNvCxnSpPr/>
          <p:nvPr/>
        </p:nvCxnSpPr>
        <p:spPr>
          <a:xfrm rot="16200000" flipH="1">
            <a:off x="2116284" y="4527394"/>
            <a:ext cx="517995" cy="203598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Metin kutusu"/>
          <p:cNvSpPr txBox="1"/>
          <p:nvPr/>
        </p:nvSpPr>
        <p:spPr>
          <a:xfrm>
            <a:off x="4929190" y="4714884"/>
            <a:ext cx="702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EVET</a:t>
            </a:r>
            <a:endParaRPr lang="tr-TR" dirty="0"/>
          </a:p>
        </p:txBody>
      </p:sp>
      <p:sp>
        <p:nvSpPr>
          <p:cNvPr id="41" name="40 Metin kutusu"/>
          <p:cNvSpPr txBox="1"/>
          <p:nvPr/>
        </p:nvSpPr>
        <p:spPr>
          <a:xfrm>
            <a:off x="2357422" y="4714884"/>
            <a:ext cx="77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HAYIR</a:t>
            </a:r>
            <a:endParaRPr lang="tr-TR" dirty="0"/>
          </a:p>
        </p:txBody>
      </p:sp>
      <p:sp>
        <p:nvSpPr>
          <p:cNvPr id="23" name="22 Paralelkenar"/>
          <p:cNvSpPr/>
          <p:nvPr/>
        </p:nvSpPr>
        <p:spPr>
          <a:xfrm>
            <a:off x="2714612" y="3214686"/>
            <a:ext cx="2714644" cy="500066"/>
          </a:xfrm>
          <a:prstGeom prst="parallelogram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500" dirty="0" smtClean="0"/>
              <a:t>“İkinci sayıyı giriniz”,b    	          [Oku]</a:t>
            </a:r>
            <a:endParaRPr lang="tr-TR" sz="1500" dirty="0"/>
          </a:p>
        </p:txBody>
      </p:sp>
      <p:cxnSp>
        <p:nvCxnSpPr>
          <p:cNvPr id="89" name="88 Düz Ok Bağlayıcısı"/>
          <p:cNvCxnSpPr>
            <a:stCxn id="10" idx="2"/>
          </p:cNvCxnSpPr>
          <p:nvPr/>
        </p:nvCxnSpPr>
        <p:spPr>
          <a:xfrm rot="5400000">
            <a:off x="3929058" y="3107529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Düz Ok Bağlayıcısı"/>
          <p:cNvCxnSpPr/>
          <p:nvPr/>
        </p:nvCxnSpPr>
        <p:spPr>
          <a:xfrm rot="5400000">
            <a:off x="3821971" y="4571800"/>
            <a:ext cx="285752" cy="4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96 Dikdörtgen"/>
          <p:cNvSpPr/>
          <p:nvPr/>
        </p:nvSpPr>
        <p:spPr>
          <a:xfrm>
            <a:off x="3071802" y="4000504"/>
            <a:ext cx="1785950" cy="4286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500" dirty="0" smtClean="0"/>
              <a:t>S2=b</a:t>
            </a:r>
            <a:endParaRPr lang="tr-TR" sz="1500" dirty="0"/>
          </a:p>
        </p:txBody>
      </p:sp>
      <p:sp>
        <p:nvSpPr>
          <p:cNvPr id="28" name="27 Paralelkenar"/>
          <p:cNvSpPr/>
          <p:nvPr/>
        </p:nvSpPr>
        <p:spPr>
          <a:xfrm>
            <a:off x="3286116" y="5572140"/>
            <a:ext cx="1357322" cy="500066"/>
          </a:xfrm>
          <a:prstGeom prst="parallelogram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500" dirty="0" err="1" smtClean="0"/>
              <a:t>Sonuc</a:t>
            </a:r>
            <a:endParaRPr lang="tr-TR" sz="1500" dirty="0" smtClean="0"/>
          </a:p>
          <a:p>
            <a:pPr algn="ctr"/>
            <a:r>
              <a:rPr lang="tr-TR" sz="1500" dirty="0" smtClean="0"/>
              <a:t>       [Yaz]</a:t>
            </a:r>
            <a:endParaRPr lang="tr-TR" sz="1500" dirty="0"/>
          </a:p>
        </p:txBody>
      </p:sp>
      <p:cxnSp>
        <p:nvCxnSpPr>
          <p:cNvPr id="29" name="28 Düz Ok Bağlayıcısı"/>
          <p:cNvCxnSpPr/>
          <p:nvPr/>
        </p:nvCxnSpPr>
        <p:spPr>
          <a:xfrm rot="5400000">
            <a:off x="3836763" y="3857419"/>
            <a:ext cx="285752" cy="4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Düz Ok Bağlayıcısı"/>
          <p:cNvCxnSpPr/>
          <p:nvPr/>
        </p:nvCxnSpPr>
        <p:spPr>
          <a:xfrm rot="5400000">
            <a:off x="3923161" y="2463793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Dikdörtgen"/>
          <p:cNvSpPr/>
          <p:nvPr/>
        </p:nvSpPr>
        <p:spPr>
          <a:xfrm>
            <a:off x="285720" y="4857760"/>
            <a:ext cx="1785950" cy="4286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500" dirty="0" err="1" smtClean="0"/>
              <a:t>Sonuc</a:t>
            </a:r>
            <a:r>
              <a:rPr lang="tr-TR" sz="1500" dirty="0" smtClean="0"/>
              <a:t>=S2-S1</a:t>
            </a:r>
            <a:endParaRPr lang="tr-TR" sz="1500" dirty="0"/>
          </a:p>
        </p:txBody>
      </p:sp>
      <p:sp>
        <p:nvSpPr>
          <p:cNvPr id="32" name="31 Dikdörtgen"/>
          <p:cNvSpPr/>
          <p:nvPr/>
        </p:nvSpPr>
        <p:spPr>
          <a:xfrm>
            <a:off x="5786446" y="4857760"/>
            <a:ext cx="1785950" cy="4286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500" dirty="0" err="1" smtClean="0"/>
              <a:t>Sonuc</a:t>
            </a:r>
            <a:r>
              <a:rPr lang="tr-TR" sz="1500" dirty="0" smtClean="0"/>
              <a:t>=S1-S2</a:t>
            </a:r>
            <a:endParaRPr lang="tr-TR" sz="1500" dirty="0"/>
          </a:p>
        </p:txBody>
      </p:sp>
      <p:cxnSp>
        <p:nvCxnSpPr>
          <p:cNvPr id="43" name="42 Düz Ok Bağlayıcısı"/>
          <p:cNvCxnSpPr/>
          <p:nvPr/>
        </p:nvCxnSpPr>
        <p:spPr>
          <a:xfrm rot="5400000">
            <a:off x="3934954" y="6178569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Oval"/>
          <p:cNvSpPr/>
          <p:nvPr/>
        </p:nvSpPr>
        <p:spPr>
          <a:xfrm>
            <a:off x="6786578" y="1500174"/>
            <a:ext cx="2357422" cy="2000264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smtClean="0"/>
              <a:t>Şimdi kontrol edelim.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1" grpId="0" animBg="1"/>
      <p:bldP spid="14" grpId="0" animBg="1"/>
      <p:bldP spid="40" grpId="0"/>
      <p:bldP spid="41" grpId="0"/>
      <p:bldP spid="23" grpId="0" animBg="1"/>
      <p:bldP spid="97" grpId="0" animBg="1"/>
      <p:bldP spid="28" grpId="0" animBg="1"/>
      <p:bldP spid="31" grpId="0" animBg="1"/>
      <p:bldP spid="32" grpId="0" animBg="1"/>
      <p:bldP spid="4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ulut"/>
          <p:cNvSpPr/>
          <p:nvPr/>
        </p:nvSpPr>
        <p:spPr>
          <a:xfrm>
            <a:off x="642910" y="1357298"/>
            <a:ext cx="7072362" cy="3857652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000" dirty="0" smtClean="0"/>
              <a:t>Beni dinlediğiniz için teşekkür ederim.</a:t>
            </a:r>
            <a:endParaRPr lang="tr-TR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Oval"/>
          <p:cNvSpPr/>
          <p:nvPr/>
        </p:nvSpPr>
        <p:spPr>
          <a:xfrm>
            <a:off x="285720" y="1142984"/>
            <a:ext cx="3143272" cy="20002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smtClean="0"/>
              <a:t>Problemi iyi anlamak</a:t>
            </a:r>
            <a:endParaRPr lang="tr-TR" sz="2800" dirty="0"/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428596" y="214290"/>
            <a:ext cx="7239000" cy="928694"/>
          </a:xfrm>
        </p:spPr>
        <p:txBody>
          <a:bodyPr/>
          <a:lstStyle/>
          <a:p>
            <a:r>
              <a:rPr lang="tr-TR" sz="2800" dirty="0" smtClean="0"/>
              <a:t>Bir problemi çözmek için</a:t>
            </a:r>
            <a:r>
              <a:rPr lang="tr-TR" dirty="0" smtClean="0"/>
              <a:t>;</a:t>
            </a:r>
            <a:endParaRPr lang="tr-TR" dirty="0"/>
          </a:p>
        </p:txBody>
      </p:sp>
      <p:sp>
        <p:nvSpPr>
          <p:cNvPr id="7" name="6 Oval"/>
          <p:cNvSpPr/>
          <p:nvPr/>
        </p:nvSpPr>
        <p:spPr>
          <a:xfrm>
            <a:off x="5214942" y="1000108"/>
            <a:ext cx="2857520" cy="250033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smtClean="0"/>
              <a:t>Kısa ve anlaşılır biçimde çözmek</a:t>
            </a:r>
            <a:endParaRPr lang="tr-TR" sz="2800" dirty="0"/>
          </a:p>
        </p:txBody>
      </p:sp>
      <p:sp>
        <p:nvSpPr>
          <p:cNvPr id="8" name="7 Oval"/>
          <p:cNvSpPr/>
          <p:nvPr/>
        </p:nvSpPr>
        <p:spPr>
          <a:xfrm>
            <a:off x="2428860" y="3071810"/>
            <a:ext cx="3071834" cy="250033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smtClean="0"/>
              <a:t>Ve sonucun doğruluğunu kontrol etmek </a:t>
            </a:r>
            <a:endParaRPr lang="tr-TR" sz="2800" dirty="0"/>
          </a:p>
        </p:txBody>
      </p:sp>
      <p:sp>
        <p:nvSpPr>
          <p:cNvPr id="9" name="5 İçerik Yer Tutucusu"/>
          <p:cNvSpPr txBox="1">
            <a:spLocks/>
          </p:cNvSpPr>
          <p:nvPr/>
        </p:nvSpPr>
        <p:spPr>
          <a:xfrm>
            <a:off x="428596" y="5715016"/>
            <a:ext cx="7239000" cy="92869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tr-TR" sz="2800" dirty="0" smtClean="0"/>
              <a:t>gerekir.</a:t>
            </a:r>
            <a:endParaRPr kumimoji="0" lang="tr-T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build="p"/>
      <p:bldP spid="7" grpId="0" animBg="1"/>
      <p:bldP spid="8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Patlama 1"/>
          <p:cNvSpPr/>
          <p:nvPr/>
        </p:nvSpPr>
        <p:spPr>
          <a:xfrm>
            <a:off x="0" y="0"/>
            <a:ext cx="6500858" cy="5715016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/>
              <a:t>Günlük yaşantımızda problem çözmenin aşamaları olduğu gibi program yazmanın da aşamaları vardır.</a:t>
            </a:r>
            <a:endParaRPr lang="tr-TR" sz="2400" dirty="0"/>
          </a:p>
        </p:txBody>
      </p:sp>
      <p:sp>
        <p:nvSpPr>
          <p:cNvPr id="5" name="4 Oval"/>
          <p:cNvSpPr/>
          <p:nvPr/>
        </p:nvSpPr>
        <p:spPr>
          <a:xfrm>
            <a:off x="5143472" y="2643182"/>
            <a:ext cx="4000528" cy="292893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 smtClean="0"/>
              <a:t>Çünkü bilgisayarımızdaki programlar da belli problemleri çözmek için geliştirilmişlerdir.</a:t>
            </a:r>
            <a:endParaRPr lang="tr-TR" sz="2400" dirty="0"/>
          </a:p>
        </p:txBody>
      </p:sp>
      <p:sp>
        <p:nvSpPr>
          <p:cNvPr id="6" name="5 Oval"/>
          <p:cNvSpPr/>
          <p:nvPr/>
        </p:nvSpPr>
        <p:spPr>
          <a:xfrm>
            <a:off x="642910" y="4286256"/>
            <a:ext cx="3357586" cy="257174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 smtClean="0"/>
              <a:t>Ama önce algoritma kavramının ne olduğunu öğrenelim.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uvarlatılmış Dikdörtgen"/>
          <p:cNvSpPr/>
          <p:nvPr/>
        </p:nvSpPr>
        <p:spPr>
          <a:xfrm>
            <a:off x="1214414" y="357166"/>
            <a:ext cx="5500726" cy="278608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smtClean="0"/>
              <a:t>Hayatımızın hemen her anında problemlerle karşılaşırız ve sürekli problemleri çözmeye yönelik mantığımızı kullanırız.</a:t>
            </a:r>
          </a:p>
        </p:txBody>
      </p:sp>
      <p:pic>
        <p:nvPicPr>
          <p:cNvPr id="3074" name="Picture 2" descr="http://t1.gstatic.com/images?q=tbn:ANd9GcSi5u_mmIvMyPR8BvFW5BjfKl6iqKapJx6kSTY7hcCdPYtYt-tTy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3929066"/>
            <a:ext cx="2290766" cy="2290767"/>
          </a:xfrm>
          <a:prstGeom prst="rect">
            <a:avLst/>
          </a:prstGeom>
          <a:noFill/>
        </p:spPr>
      </p:pic>
      <p:sp>
        <p:nvSpPr>
          <p:cNvPr id="5" name="4 Oval"/>
          <p:cNvSpPr/>
          <p:nvPr/>
        </p:nvSpPr>
        <p:spPr>
          <a:xfrm>
            <a:off x="1214414" y="3000372"/>
            <a:ext cx="4429156" cy="30003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/>
              <a:t>Örneğin; yarın arkadaşlarınızla pikniğe gideceksiniz. Ama yağmur yağacağını öğrendiniz. Ne yaparsınız?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3000364" y="1357298"/>
            <a:ext cx="2000264" cy="7143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Pikniğe Gidilecek</a:t>
            </a:r>
            <a:endParaRPr lang="tr-TR" dirty="0"/>
          </a:p>
        </p:txBody>
      </p:sp>
      <p:cxnSp>
        <p:nvCxnSpPr>
          <p:cNvPr id="6" name="5 Düz Ok Bağlayıcısı"/>
          <p:cNvCxnSpPr>
            <a:stCxn id="4" idx="2"/>
          </p:cNvCxnSpPr>
          <p:nvPr/>
        </p:nvCxnSpPr>
        <p:spPr>
          <a:xfrm rot="5400000">
            <a:off x="3500430" y="2571744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Elmas"/>
          <p:cNvSpPr/>
          <p:nvPr/>
        </p:nvSpPr>
        <p:spPr>
          <a:xfrm>
            <a:off x="3000364" y="3071810"/>
            <a:ext cx="2071702" cy="1714512"/>
          </a:xfrm>
          <a:prstGeom prst="diamon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Yağmur Yağacak Mı?</a:t>
            </a:r>
            <a:endParaRPr lang="tr-TR" dirty="0"/>
          </a:p>
        </p:txBody>
      </p:sp>
      <p:sp>
        <p:nvSpPr>
          <p:cNvPr id="10" name="9 Oval"/>
          <p:cNvSpPr/>
          <p:nvPr/>
        </p:nvSpPr>
        <p:spPr>
          <a:xfrm>
            <a:off x="3300864" y="88488"/>
            <a:ext cx="1357322" cy="78579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BAŞLA</a:t>
            </a:r>
            <a:endParaRPr lang="tr-TR" dirty="0"/>
          </a:p>
        </p:txBody>
      </p:sp>
      <p:cxnSp>
        <p:nvCxnSpPr>
          <p:cNvPr id="24" name="23 Düz Ok Bağlayıcısı"/>
          <p:cNvCxnSpPr>
            <a:stCxn id="10" idx="4"/>
            <a:endCxn id="4" idx="0"/>
          </p:cNvCxnSpPr>
          <p:nvPr/>
        </p:nvCxnSpPr>
        <p:spPr>
          <a:xfrm rot="16200000" flipH="1">
            <a:off x="3748502" y="1105304"/>
            <a:ext cx="483016" cy="209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Düz Ok Bağlayıcısı"/>
          <p:cNvCxnSpPr>
            <a:stCxn id="7" idx="3"/>
          </p:cNvCxnSpPr>
          <p:nvPr/>
        </p:nvCxnSpPr>
        <p:spPr>
          <a:xfrm>
            <a:off x="5072066" y="3929066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Düz Ok Bağlayıcısı"/>
          <p:cNvCxnSpPr>
            <a:stCxn id="7" idx="1"/>
          </p:cNvCxnSpPr>
          <p:nvPr/>
        </p:nvCxnSpPr>
        <p:spPr>
          <a:xfrm rot="10800000">
            <a:off x="1928794" y="3929066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Dikdörtgen"/>
          <p:cNvSpPr/>
          <p:nvPr/>
        </p:nvSpPr>
        <p:spPr>
          <a:xfrm>
            <a:off x="571472" y="3429000"/>
            <a:ext cx="1357322" cy="9286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Pikniğe gitmekten vazgeçeriz.</a:t>
            </a:r>
            <a:endParaRPr lang="tr-TR" dirty="0"/>
          </a:p>
        </p:txBody>
      </p:sp>
      <p:sp>
        <p:nvSpPr>
          <p:cNvPr id="33" name="32 Dikdörtgen"/>
          <p:cNvSpPr/>
          <p:nvPr/>
        </p:nvSpPr>
        <p:spPr>
          <a:xfrm>
            <a:off x="6215074" y="3500438"/>
            <a:ext cx="1357322" cy="9286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Pikniğe gideriz.</a:t>
            </a:r>
            <a:endParaRPr lang="tr-TR" dirty="0"/>
          </a:p>
        </p:txBody>
      </p:sp>
      <p:cxnSp>
        <p:nvCxnSpPr>
          <p:cNvPr id="37" name="36 Şekil"/>
          <p:cNvCxnSpPr>
            <a:stCxn id="32" idx="2"/>
          </p:cNvCxnSpPr>
          <p:nvPr/>
        </p:nvCxnSpPr>
        <p:spPr>
          <a:xfrm rot="16200000" flipH="1">
            <a:off x="1410868" y="4196958"/>
            <a:ext cx="1857388" cy="217885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Oval"/>
          <p:cNvSpPr/>
          <p:nvPr/>
        </p:nvSpPr>
        <p:spPr>
          <a:xfrm>
            <a:off x="3428992" y="5786454"/>
            <a:ext cx="1357322" cy="78579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DUR</a:t>
            </a:r>
            <a:endParaRPr lang="tr-TR" dirty="0"/>
          </a:p>
        </p:txBody>
      </p:sp>
      <p:cxnSp>
        <p:nvCxnSpPr>
          <p:cNvPr id="40" name="39 Şekil"/>
          <p:cNvCxnSpPr>
            <a:stCxn id="33" idx="2"/>
            <a:endCxn id="38" idx="6"/>
          </p:cNvCxnSpPr>
          <p:nvPr/>
        </p:nvCxnSpPr>
        <p:spPr>
          <a:xfrm rot="5400000">
            <a:off x="4964916" y="4250531"/>
            <a:ext cx="1750219" cy="210742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Metin kutusu"/>
          <p:cNvSpPr txBox="1"/>
          <p:nvPr/>
        </p:nvSpPr>
        <p:spPr>
          <a:xfrm>
            <a:off x="2071670" y="350043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EVET</a:t>
            </a:r>
            <a:endParaRPr lang="tr-TR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5214942" y="350043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HAYIR</a:t>
            </a:r>
            <a:endParaRPr lang="tr-TR" dirty="0"/>
          </a:p>
        </p:txBody>
      </p:sp>
      <p:sp>
        <p:nvSpPr>
          <p:cNvPr id="43" name="42 Patlama 1"/>
          <p:cNvSpPr/>
          <p:nvPr/>
        </p:nvSpPr>
        <p:spPr>
          <a:xfrm rot="20777559">
            <a:off x="5187746" y="-380000"/>
            <a:ext cx="4500562" cy="3929090"/>
          </a:xfrm>
          <a:prstGeom prst="irregularSeal1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smtClean="0"/>
              <a:t>Beynimiz bu şekilde adım adım düşünür.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0" grpId="0" animBg="1"/>
      <p:bldP spid="32" grpId="0" animBg="1"/>
      <p:bldP spid="33" grpId="0" animBg="1"/>
      <p:bldP spid="38" grpId="0" animBg="1"/>
      <p:bldP spid="41" grpId="0"/>
      <p:bldP spid="42" grpId="0"/>
      <p:bldP spid="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Oval"/>
          <p:cNvSpPr/>
          <p:nvPr/>
        </p:nvSpPr>
        <p:spPr>
          <a:xfrm>
            <a:off x="0" y="285728"/>
            <a:ext cx="5500694" cy="250033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smtClean="0"/>
              <a:t>Hayatımızdaki her problemimizi aşamalı olarak ve mantık yürüterek çözmeye çalışırız.</a:t>
            </a:r>
            <a:endParaRPr lang="tr-TR" sz="2800" dirty="0"/>
          </a:p>
        </p:txBody>
      </p:sp>
      <p:sp>
        <p:nvSpPr>
          <p:cNvPr id="5" name="4 Oval"/>
          <p:cNvSpPr/>
          <p:nvPr/>
        </p:nvSpPr>
        <p:spPr>
          <a:xfrm>
            <a:off x="0" y="2928934"/>
            <a:ext cx="6572296" cy="378621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smtClean="0"/>
              <a:t>Bir problemle karşılaştığımızda ilk adımda mantık yürütüp, sırasıyla ihtimalleri gözden geçiririz ve her zaman en mantıklı tercihleri yapmaya çalışırız.</a:t>
            </a:r>
            <a:endParaRPr lang="tr-TR" sz="2800" dirty="0"/>
          </a:p>
        </p:txBody>
      </p:sp>
      <p:pic>
        <p:nvPicPr>
          <p:cNvPr id="1026" name="Picture 2" descr="http://t3.gstatic.com/images?q=tbn:ANd9GcRZcJeI4qI7funAG5U40J83AqkO5mQIkX5NZX7EouWXZIsHc50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642918"/>
            <a:ext cx="2362204" cy="28145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ynı Yan Köşesi Kesik Dikdörtgen"/>
          <p:cNvSpPr/>
          <p:nvPr/>
        </p:nvSpPr>
        <p:spPr>
          <a:xfrm>
            <a:off x="642910" y="70858"/>
            <a:ext cx="8001056" cy="642918"/>
          </a:xfrm>
          <a:prstGeom prst="snip2Same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PROBLEM</a:t>
            </a:r>
            <a:r>
              <a:rPr lang="tr-TR" dirty="0" smtClean="0"/>
              <a:t>: Misafir arkadaşınıza çay ya da kahve ikram etmek istiyorsunuz. </a:t>
            </a:r>
            <a:endParaRPr lang="tr-TR" dirty="0"/>
          </a:p>
        </p:txBody>
      </p:sp>
      <p:sp>
        <p:nvSpPr>
          <p:cNvPr id="5" name="4 Dikdörtgen"/>
          <p:cNvSpPr/>
          <p:nvPr/>
        </p:nvSpPr>
        <p:spPr>
          <a:xfrm>
            <a:off x="3571868" y="2071678"/>
            <a:ext cx="1000132" cy="64294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Suyu kaynat</a:t>
            </a:r>
            <a:endParaRPr lang="tr-TR" dirty="0"/>
          </a:p>
        </p:txBody>
      </p:sp>
      <p:cxnSp>
        <p:nvCxnSpPr>
          <p:cNvPr id="6" name="5 Düz Ok Bağlayıcısı"/>
          <p:cNvCxnSpPr/>
          <p:nvPr/>
        </p:nvCxnSpPr>
        <p:spPr>
          <a:xfrm rot="16200000" flipV="1">
            <a:off x="3697887" y="299957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6 Elmas"/>
          <p:cNvSpPr/>
          <p:nvPr/>
        </p:nvSpPr>
        <p:spPr>
          <a:xfrm>
            <a:off x="3143240" y="3250266"/>
            <a:ext cx="1643074" cy="1357322"/>
          </a:xfrm>
          <a:prstGeom prst="diamond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Çay mı, kahve mi?</a:t>
            </a:r>
            <a:endParaRPr lang="tr-TR" dirty="0"/>
          </a:p>
        </p:txBody>
      </p:sp>
      <p:sp>
        <p:nvSpPr>
          <p:cNvPr id="8" name="7 Oval"/>
          <p:cNvSpPr/>
          <p:nvPr/>
        </p:nvSpPr>
        <p:spPr>
          <a:xfrm>
            <a:off x="0" y="3643314"/>
            <a:ext cx="1143008" cy="642942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BAŞLA</a:t>
            </a:r>
            <a:endParaRPr lang="tr-TR" dirty="0"/>
          </a:p>
        </p:txBody>
      </p:sp>
      <p:cxnSp>
        <p:nvCxnSpPr>
          <p:cNvPr id="9" name="8 Düz Ok Bağlayıcısı"/>
          <p:cNvCxnSpPr/>
          <p:nvPr/>
        </p:nvCxnSpPr>
        <p:spPr>
          <a:xfrm flipV="1">
            <a:off x="1071538" y="3929066"/>
            <a:ext cx="500066" cy="17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" name="14 Oval"/>
          <p:cNvSpPr/>
          <p:nvPr/>
        </p:nvSpPr>
        <p:spPr>
          <a:xfrm>
            <a:off x="7643834" y="3571876"/>
            <a:ext cx="1357322" cy="785794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DUR</a:t>
            </a:r>
            <a:endParaRPr lang="tr-TR" dirty="0"/>
          </a:p>
        </p:txBody>
      </p:sp>
      <p:sp>
        <p:nvSpPr>
          <p:cNvPr id="17" name="16 Metin kutusu"/>
          <p:cNvSpPr txBox="1"/>
          <p:nvPr/>
        </p:nvSpPr>
        <p:spPr>
          <a:xfrm rot="16200000">
            <a:off x="3351483" y="2779987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ÇAY</a:t>
            </a:r>
            <a:endParaRPr lang="tr-TR" b="1" dirty="0"/>
          </a:p>
        </p:txBody>
      </p:sp>
      <p:sp>
        <p:nvSpPr>
          <p:cNvPr id="18" name="17 Metin kutusu"/>
          <p:cNvSpPr txBox="1"/>
          <p:nvPr/>
        </p:nvSpPr>
        <p:spPr>
          <a:xfrm rot="16200000">
            <a:off x="3220749" y="4565937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KAHVE</a:t>
            </a:r>
            <a:endParaRPr lang="tr-TR" b="1" dirty="0"/>
          </a:p>
        </p:txBody>
      </p:sp>
      <p:sp>
        <p:nvSpPr>
          <p:cNvPr id="19" name="18 Paralelkenar"/>
          <p:cNvSpPr/>
          <p:nvPr/>
        </p:nvSpPr>
        <p:spPr>
          <a:xfrm>
            <a:off x="1428728" y="3429000"/>
            <a:ext cx="1428760" cy="1071570"/>
          </a:xfrm>
          <a:prstGeom prst="parallelogram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“Ne içmek istersin?” Sor</a:t>
            </a:r>
            <a:endParaRPr lang="tr-TR" dirty="0"/>
          </a:p>
        </p:txBody>
      </p:sp>
      <p:cxnSp>
        <p:nvCxnSpPr>
          <p:cNvPr id="20" name="19 Düz Ok Bağlayıcısı"/>
          <p:cNvCxnSpPr/>
          <p:nvPr/>
        </p:nvCxnSpPr>
        <p:spPr>
          <a:xfrm>
            <a:off x="2714612" y="3929066"/>
            <a:ext cx="500066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sp>
        <p:nvSpPr>
          <p:cNvPr id="35" name="34 Dikdörtgen"/>
          <p:cNvSpPr/>
          <p:nvPr/>
        </p:nvSpPr>
        <p:spPr>
          <a:xfrm>
            <a:off x="3428992" y="1071546"/>
            <a:ext cx="1143008" cy="50006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Çayı koy</a:t>
            </a:r>
            <a:endParaRPr lang="tr-TR" dirty="0"/>
          </a:p>
        </p:txBody>
      </p:sp>
      <p:cxnSp>
        <p:nvCxnSpPr>
          <p:cNvPr id="39" name="38 Düz Ok Bağlayıcısı"/>
          <p:cNvCxnSpPr/>
          <p:nvPr/>
        </p:nvCxnSpPr>
        <p:spPr>
          <a:xfrm rot="16200000" flipV="1">
            <a:off x="3713950" y="1785133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43" name="42 Düz Ok Bağlayıcısı"/>
          <p:cNvCxnSpPr>
            <a:stCxn id="35" idx="3"/>
            <a:endCxn id="44" idx="1"/>
          </p:cNvCxnSpPr>
          <p:nvPr/>
        </p:nvCxnSpPr>
        <p:spPr>
          <a:xfrm>
            <a:off x="4572000" y="1321579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sp>
        <p:nvSpPr>
          <p:cNvPr id="44" name="43 Dikdörtgen"/>
          <p:cNvSpPr/>
          <p:nvPr/>
        </p:nvSpPr>
        <p:spPr>
          <a:xfrm>
            <a:off x="5572132" y="1071546"/>
            <a:ext cx="1643074" cy="50006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Demlenmesini bekle</a:t>
            </a:r>
            <a:endParaRPr lang="tr-TR" dirty="0"/>
          </a:p>
        </p:txBody>
      </p:sp>
      <p:cxnSp>
        <p:nvCxnSpPr>
          <p:cNvPr id="54" name="53 Düz Ok Bağlayıcısı"/>
          <p:cNvCxnSpPr/>
          <p:nvPr/>
        </p:nvCxnSpPr>
        <p:spPr>
          <a:xfrm rot="5400000">
            <a:off x="6072992" y="185657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sp>
        <p:nvSpPr>
          <p:cNvPr id="56" name="55 Dikdörtgen"/>
          <p:cNvSpPr/>
          <p:nvPr/>
        </p:nvSpPr>
        <p:spPr>
          <a:xfrm>
            <a:off x="5857884" y="2143116"/>
            <a:ext cx="1143008" cy="50006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Bardağa koy</a:t>
            </a:r>
            <a:endParaRPr lang="tr-TR" dirty="0"/>
          </a:p>
        </p:txBody>
      </p:sp>
      <p:sp>
        <p:nvSpPr>
          <p:cNvPr id="59" name="58 Paralelkenar"/>
          <p:cNvSpPr/>
          <p:nvPr/>
        </p:nvSpPr>
        <p:spPr>
          <a:xfrm>
            <a:off x="5643570" y="3500438"/>
            <a:ext cx="1643074" cy="857256"/>
          </a:xfrm>
          <a:prstGeom prst="parallelogram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“Afiyet Olsun” De </a:t>
            </a:r>
            <a:endParaRPr lang="tr-TR" dirty="0"/>
          </a:p>
        </p:txBody>
      </p:sp>
      <p:cxnSp>
        <p:nvCxnSpPr>
          <p:cNvPr id="61" name="60 Düz Ok Bağlayıcısı"/>
          <p:cNvCxnSpPr/>
          <p:nvPr/>
        </p:nvCxnSpPr>
        <p:spPr>
          <a:xfrm>
            <a:off x="7143768" y="4000504"/>
            <a:ext cx="500066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64" name="63 Düz Ok Bağlayıcısı"/>
          <p:cNvCxnSpPr/>
          <p:nvPr/>
        </p:nvCxnSpPr>
        <p:spPr>
          <a:xfrm rot="5400000">
            <a:off x="3697609" y="4874895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sp>
        <p:nvSpPr>
          <p:cNvPr id="65" name="64 Dikdörtgen"/>
          <p:cNvSpPr/>
          <p:nvPr/>
        </p:nvSpPr>
        <p:spPr>
          <a:xfrm>
            <a:off x="3428992" y="5143512"/>
            <a:ext cx="114300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Suyu koy</a:t>
            </a:r>
            <a:endParaRPr lang="tr-TR" dirty="0"/>
          </a:p>
        </p:txBody>
      </p:sp>
      <p:cxnSp>
        <p:nvCxnSpPr>
          <p:cNvPr id="66" name="65 Düz Ok Bağlayıcısı"/>
          <p:cNvCxnSpPr/>
          <p:nvPr/>
        </p:nvCxnSpPr>
        <p:spPr>
          <a:xfrm rot="5400000">
            <a:off x="3750463" y="5822173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sp>
        <p:nvSpPr>
          <p:cNvPr id="68" name="67 Dikdörtgen"/>
          <p:cNvSpPr/>
          <p:nvPr/>
        </p:nvSpPr>
        <p:spPr>
          <a:xfrm>
            <a:off x="3428992" y="6072206"/>
            <a:ext cx="1143008" cy="57150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Kahveyi koy</a:t>
            </a:r>
            <a:endParaRPr lang="tr-TR" dirty="0"/>
          </a:p>
        </p:txBody>
      </p:sp>
      <p:cxnSp>
        <p:nvCxnSpPr>
          <p:cNvPr id="69" name="68 Düz Ok Bağlayıcısı"/>
          <p:cNvCxnSpPr>
            <a:endCxn id="70" idx="1"/>
          </p:cNvCxnSpPr>
          <p:nvPr/>
        </p:nvCxnSpPr>
        <p:spPr>
          <a:xfrm>
            <a:off x="4572000" y="6322239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sp>
        <p:nvSpPr>
          <p:cNvPr id="70" name="69 Dikdörtgen"/>
          <p:cNvSpPr/>
          <p:nvPr/>
        </p:nvSpPr>
        <p:spPr>
          <a:xfrm>
            <a:off x="5572132" y="6072206"/>
            <a:ext cx="1643074" cy="50006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Kahveyi pişir</a:t>
            </a:r>
            <a:endParaRPr lang="tr-TR" dirty="0"/>
          </a:p>
        </p:txBody>
      </p:sp>
      <p:sp>
        <p:nvSpPr>
          <p:cNvPr id="77" name="76 Dikdörtgen"/>
          <p:cNvSpPr/>
          <p:nvPr/>
        </p:nvSpPr>
        <p:spPr>
          <a:xfrm>
            <a:off x="5786446" y="5000636"/>
            <a:ext cx="1143008" cy="50006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Fincana koy</a:t>
            </a:r>
            <a:endParaRPr lang="tr-TR" dirty="0"/>
          </a:p>
        </p:txBody>
      </p:sp>
      <p:cxnSp>
        <p:nvCxnSpPr>
          <p:cNvPr id="78" name="77 Düz Ok Bağlayıcısı"/>
          <p:cNvCxnSpPr/>
          <p:nvPr/>
        </p:nvCxnSpPr>
        <p:spPr>
          <a:xfrm rot="16200000" flipV="1">
            <a:off x="6072992" y="471409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79" name="78 Düz Ok Bağlayıcısı"/>
          <p:cNvCxnSpPr/>
          <p:nvPr/>
        </p:nvCxnSpPr>
        <p:spPr>
          <a:xfrm rot="16200000" flipV="1">
            <a:off x="6071404" y="5803311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80" name="79 Düz Ok Bağlayıcısı"/>
          <p:cNvCxnSpPr/>
          <p:nvPr/>
        </p:nvCxnSpPr>
        <p:spPr>
          <a:xfrm rot="5400000">
            <a:off x="5965835" y="3106735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5" grpId="0" animBg="1"/>
      <p:bldP spid="17" grpId="0"/>
      <p:bldP spid="18" grpId="0"/>
      <p:bldP spid="19" grpId="0" animBg="1"/>
      <p:bldP spid="35" grpId="0" animBg="1"/>
      <p:bldP spid="44" grpId="0" animBg="1"/>
      <p:bldP spid="56" grpId="0" animBg="1"/>
      <p:bldP spid="59" grpId="0" animBg="1"/>
      <p:bldP spid="65" grpId="0" animBg="1"/>
      <p:bldP spid="68" grpId="0" animBg="1"/>
      <p:bldP spid="70" grpId="0" animBg="1"/>
      <p:bldP spid="7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Oval"/>
          <p:cNvSpPr/>
          <p:nvPr/>
        </p:nvSpPr>
        <p:spPr>
          <a:xfrm>
            <a:off x="214282" y="285728"/>
            <a:ext cx="4000528" cy="300037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smtClean="0"/>
              <a:t>Bilgisayarın da problemleri çözme akışı insan beyni gibidir. </a:t>
            </a:r>
            <a:endParaRPr lang="tr-TR" sz="2800" dirty="0"/>
          </a:p>
        </p:txBody>
      </p:sp>
      <p:sp>
        <p:nvSpPr>
          <p:cNvPr id="7" name="6 Oval"/>
          <p:cNvSpPr/>
          <p:nvPr/>
        </p:nvSpPr>
        <p:spPr>
          <a:xfrm>
            <a:off x="4286248" y="785794"/>
            <a:ext cx="4214842" cy="350046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smtClean="0"/>
              <a:t>Bilgisayarda bir problemin çözümü için sırasıyla ve adım adım ihtimaller yazılır ve sonuca ulaşılır.                                              </a:t>
            </a:r>
            <a:endParaRPr lang="tr-TR" sz="2800" dirty="0"/>
          </a:p>
        </p:txBody>
      </p:sp>
      <p:pic>
        <p:nvPicPr>
          <p:cNvPr id="10244" name="Picture 4" descr="http://www.netyazari.com/wp-content/uploads/2011/07/beyin_bilgisayar_kontrolu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3429000"/>
            <a:ext cx="6685472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ngin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Zengi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119</TotalTime>
  <Words>677</Words>
  <PresentationFormat>Ekran Gösterisi (4:3)</PresentationFormat>
  <Paragraphs>121</Paragraphs>
  <Slides>24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Zengin</vt:lpstr>
      <vt:lpstr>Program adimlari ve  algoritma gelİştİrİyorum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adimlari</dc:title>
  <cp:lastModifiedBy>PERFECT PC1</cp:lastModifiedBy>
  <cp:revision>25</cp:revision>
  <dcterms:modified xsi:type="dcterms:W3CDTF">2013-04-03T11:55:15Z</dcterms:modified>
</cp:coreProperties>
</file>