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0" r:id="rId2"/>
    <p:sldId id="281" r:id="rId3"/>
    <p:sldId id="285" r:id="rId4"/>
    <p:sldId id="282" r:id="rId5"/>
    <p:sldId id="284" r:id="rId6"/>
    <p:sldId id="257" r:id="rId7"/>
    <p:sldId id="263" r:id="rId8"/>
    <p:sldId id="272" r:id="rId9"/>
    <p:sldId id="287" r:id="rId10"/>
    <p:sldId id="286" r:id="rId11"/>
    <p:sldId id="288" r:id="rId12"/>
    <p:sldId id="289" r:id="rId13"/>
    <p:sldId id="292" r:id="rId14"/>
    <p:sldId id="290" r:id="rId15"/>
    <p:sldId id="291" r:id="rId16"/>
    <p:sldId id="293" r:id="rId17"/>
    <p:sldId id="295" r:id="rId18"/>
    <p:sldId id="27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1FBDF9-F06D-44D4-B062-E996FB6DF91D}" type="datetimeFigureOut">
              <a:rPr lang="tr-TR" smtClean="0"/>
              <a:pPr/>
              <a:t>08.03.2021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627784" y="3068960"/>
            <a:ext cx="6039361" cy="1932064"/>
          </a:xfrm>
        </p:spPr>
        <p:txBody>
          <a:bodyPr>
            <a:normAutofit/>
          </a:bodyPr>
          <a:lstStyle/>
          <a:p>
            <a:r>
              <a:rPr lang="tr-TR" sz="4900" dirty="0"/>
              <a:t>Öğrenme stİLLERİ</a:t>
            </a:r>
          </a:p>
        </p:txBody>
      </p:sp>
      <p:pic>
        <p:nvPicPr>
          <p:cNvPr id="4" name="Picture 2" descr="http://www.avrupasinavkoleji.com/photos/galeriler/eI0vZBBc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1" cy="32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nsQO_vsMStA/VvWGaozt2iI/AAAAAAAAAMI/8QHHANwVKlkTr9D-bFttD5jMQ5cC8uzsg/s1600/ogren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2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764704"/>
            <a:ext cx="7239000" cy="4846320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 </a:t>
            </a:r>
            <a:r>
              <a:rPr lang="tr-TR" sz="2400" i="1" dirty="0">
                <a:solidFill>
                  <a:srgbClr val="002060"/>
                </a:solidFill>
              </a:rPr>
              <a:t>Öğrenme stilini bilmek, öğrencinin öğrenme ortamlarından daha etkili yararlanmasına yardımcı olur.</a:t>
            </a:r>
          </a:p>
          <a:p>
            <a:endParaRPr lang="tr-TR" sz="2400" i="1" dirty="0">
              <a:solidFill>
                <a:srgbClr val="002060"/>
              </a:solidFill>
            </a:endParaRPr>
          </a:p>
          <a:p>
            <a:r>
              <a:rPr lang="tr-TR" sz="2400" i="1" dirty="0">
                <a:solidFill>
                  <a:srgbClr val="002060"/>
                </a:solidFill>
              </a:rPr>
              <a:t>Öğrenme stiline uygun ders çalışmak tam öğrenmeyi, daha hızlı, pratik öğrenmeyi sağlar. </a:t>
            </a:r>
          </a:p>
          <a:p>
            <a:endParaRPr lang="tr-TR" sz="2400" i="1" dirty="0">
              <a:solidFill>
                <a:srgbClr val="002060"/>
              </a:solidFill>
            </a:endParaRPr>
          </a:p>
          <a:p>
            <a:r>
              <a:rPr lang="tr-TR" sz="2400" i="1" dirty="0">
                <a:solidFill>
                  <a:srgbClr val="002060"/>
                </a:solidFill>
              </a:rPr>
              <a:t>Öğrencinin öğrenme stilini belirleyerek gerekli düzenlemeleri yapması başarısını arttırır !!!</a:t>
            </a:r>
            <a:endParaRPr lang="tr-T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50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6048672" cy="114300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Öğrenme </a:t>
            </a:r>
            <a:r>
              <a:rPr lang="tr-TR" sz="3600" dirty="0" err="1">
                <a:solidFill>
                  <a:srgbClr val="FF0000"/>
                </a:solidFill>
              </a:rPr>
              <a:t>stİLLERİNE</a:t>
            </a:r>
            <a:r>
              <a:rPr lang="tr-TR" sz="3600" dirty="0">
                <a:solidFill>
                  <a:srgbClr val="FF0000"/>
                </a:solidFill>
              </a:rPr>
              <a:t> GÖRE</a:t>
            </a:r>
            <a:br>
              <a:rPr lang="tr-TR" sz="3600" dirty="0">
                <a:solidFill>
                  <a:srgbClr val="FF0000"/>
                </a:solidFill>
              </a:rPr>
            </a:br>
            <a:r>
              <a:rPr lang="tr-TR" sz="3600" dirty="0">
                <a:solidFill>
                  <a:srgbClr val="FF0000"/>
                </a:solidFill>
              </a:rPr>
              <a:t>DERS ÇALIŞMA YOLLARI</a:t>
            </a:r>
          </a:p>
        </p:txBody>
      </p:sp>
      <p:pic>
        <p:nvPicPr>
          <p:cNvPr id="3074" name="Picture 2" descr="ÃÄRENME STÄ°LLER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9204"/>
            <a:ext cx="2016224" cy="23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28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92D050"/>
                </a:solidFill>
              </a:rPr>
              <a:t>GÖRSELLER </a:t>
            </a:r>
            <a:br>
              <a:rPr lang="tr-TR" dirty="0">
                <a:solidFill>
                  <a:srgbClr val="92D050"/>
                </a:solidFill>
              </a:rPr>
            </a:br>
            <a:r>
              <a:rPr lang="tr-TR" dirty="0">
                <a:solidFill>
                  <a:srgbClr val="92D050"/>
                </a:solidFill>
              </a:rPr>
              <a:t>NASIL DERS ÇALIŞMALI </a:t>
            </a:r>
            <a:r>
              <a:rPr lang="tr-TR" sz="4400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73424"/>
            <a:ext cx="7239000" cy="5184576"/>
          </a:xfrm>
        </p:spPr>
        <p:txBody>
          <a:bodyPr>
            <a:normAutofit/>
          </a:bodyPr>
          <a:lstStyle/>
          <a:p>
            <a:r>
              <a:rPr lang="tr-TR" sz="2200" dirty="0"/>
              <a:t>Derli toplu, karışık ve kalabalık olmayan,</a:t>
            </a:r>
          </a:p>
          <a:p>
            <a:r>
              <a:rPr lang="tr-TR" sz="2200" dirty="0"/>
              <a:t>Sessiz bir çalışma ortamında çalışmalı </a:t>
            </a:r>
          </a:p>
          <a:p>
            <a:r>
              <a:rPr lang="tr-TR" sz="2200" dirty="0"/>
              <a:t>Şemalar, şekiller, grafikler çizerek çalışmalı</a:t>
            </a:r>
          </a:p>
          <a:p>
            <a:r>
              <a:rPr lang="tr-TR" sz="2200" dirty="0"/>
              <a:t>Yazarken renkli kalemler kullanmalı, okurken önemli konuların altını renkli kalemler veya fosforlu kalemle çizmeli</a:t>
            </a:r>
          </a:p>
          <a:p>
            <a:r>
              <a:rPr lang="tr-TR" sz="2200" dirty="0"/>
              <a:t>Ders dinlerken mutlaka not tutmalı</a:t>
            </a:r>
          </a:p>
          <a:p>
            <a:r>
              <a:rPr lang="tr-TR" sz="2200" dirty="0"/>
              <a:t>Konularla ilgili önemli noktaları anahtar kelimeleri defterine not etmeli</a:t>
            </a:r>
          </a:p>
          <a:p>
            <a:r>
              <a:rPr lang="tr-TR" sz="2200" dirty="0"/>
              <a:t>Çalışırken hızlı çalışmamalı, ayrıntılara dikkat etmeli</a:t>
            </a:r>
          </a:p>
          <a:p>
            <a:r>
              <a:rPr lang="tr-TR" sz="2200" dirty="0"/>
              <a:t>Okurken önemli yerlerin altını çizmeli ,daha dikkatli olmaya özen göstermeli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4954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405430"/>
            <a:ext cx="7239000" cy="36941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Bellekte tutulması gerekenler için görsel hatırlatma notları hazırlamalı </a:t>
            </a:r>
          </a:p>
          <a:p>
            <a:r>
              <a:rPr lang="tr-TR" dirty="0"/>
              <a:t>Matematik gibi sayısal konular için, anladığını kısa cümle ya da birkaç söz halinde yazmalı, </a:t>
            </a:r>
          </a:p>
          <a:p>
            <a:r>
              <a:rPr lang="tr-TR" dirty="0"/>
              <a:t>Ayrıca kitapların kenarlarına bir bakışta o bölümü ona hatırlatacak kendisine özgü sembol ve resimler çizebilir.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0567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613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İŞİTSELLER </a:t>
            </a:r>
            <a:br>
              <a:rPr lang="tr-TR" dirty="0"/>
            </a:br>
            <a:r>
              <a:rPr lang="tr-TR" dirty="0"/>
              <a:t>NASIL DERS ÇALIŞMALI </a:t>
            </a:r>
            <a:r>
              <a:rPr lang="tr-TR" sz="4400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12776"/>
            <a:ext cx="7239000" cy="544522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Derse iyi odaklanmalı,öğretmeni iyi dinlemeli</a:t>
            </a:r>
          </a:p>
          <a:p>
            <a:r>
              <a:rPr lang="tr-TR" dirty="0"/>
              <a:t>Sessiz bir ortamda çalışmalı</a:t>
            </a:r>
          </a:p>
          <a:p>
            <a:r>
              <a:rPr lang="tr-TR" dirty="0"/>
              <a:t>Mümkünse arkadaş grupları ile çalışmalı ya da bir çalışma arkadaşı bulmalı. </a:t>
            </a:r>
          </a:p>
          <a:p>
            <a:r>
              <a:rPr lang="tr-TR" dirty="0"/>
              <a:t>Konuları tekrar ederken yüksek sesle okumalı.  Çalıştığı konuları birine anlatmalı</a:t>
            </a:r>
          </a:p>
          <a:p>
            <a:r>
              <a:rPr lang="tr-TR" dirty="0"/>
              <a:t>Derste önemli yerlerin altını renkli kalemle çizip, kısa notlar almalı</a:t>
            </a:r>
          </a:p>
          <a:p>
            <a:r>
              <a:rPr lang="tr-TR" dirty="0"/>
              <a:t>Ses kayıt cihazı kullanabilir. Kaydettiklerini dinleyerek sınava hazırlanabilir. </a:t>
            </a:r>
          </a:p>
          <a:p>
            <a:r>
              <a:rPr lang="tr-TR" dirty="0"/>
              <a:t>Bellekte tutulması gereken bilgiler (tarih, isimler, yer adları vb.) için çeşitli melodiler yapılması öğrenmeyi kolaylaştırır. Bu melodilerin komik, saçma ya da çılgınca olması akılda kalmasına daha da faydalı olacaktır.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3870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Basamaklı bir şekilde öğrenmeleri gereken şeyleri sıralı bir şekilde yazıp yüksek ses ile söyleyerek şarkılara dönüştürebilir. </a:t>
            </a:r>
          </a:p>
          <a:p>
            <a:endParaRPr lang="tr-TR" dirty="0"/>
          </a:p>
          <a:p>
            <a:r>
              <a:rPr lang="tr-TR" dirty="0"/>
              <a:t>Matematik ve sayısal konular için; yeni konuları (sesli) konuşarak kendine anlatarak çalışabilir. Problemi kendi sözcükleri ile ifade edebilir. Problemleri çözerken aklından geçenleri sesli anlatabilir</a:t>
            </a:r>
          </a:p>
        </p:txBody>
      </p:sp>
    </p:spTree>
    <p:extLst>
      <p:ext uri="{BB962C8B-B14F-4D97-AF65-F5344CB8AC3E}">
        <p14:creationId xmlns:p14="http://schemas.microsoft.com/office/powerpoint/2010/main" xmlns="" val="48049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KİNESTETİKLER </a:t>
            </a:r>
            <a:b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NASIL DERS ÇALIŞMALI </a:t>
            </a:r>
            <a:r>
              <a:rPr lang="tr-T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Derse konsantre olabilmek için ön sıralara oturabilir. </a:t>
            </a:r>
          </a:p>
          <a:p>
            <a:r>
              <a:rPr lang="tr-TR" dirty="0"/>
              <a:t>Ders çalışırken öğrenmeyi kolaylaştırmak için, elinde kitap ya da kartlarla ileri geri yürüyüp, yüksek sesle okuyabilir. </a:t>
            </a:r>
          </a:p>
          <a:p>
            <a:r>
              <a:rPr lang="tr-TR" dirty="0"/>
              <a:t>Çalışırken mutlaka ara vermeli, aralıksız çalışmamalı</a:t>
            </a:r>
          </a:p>
          <a:p>
            <a:r>
              <a:rPr lang="tr-TR" dirty="0"/>
              <a:t>Çalıştıkları konuların mutlaka özetini çıkarmalı</a:t>
            </a:r>
          </a:p>
          <a:p>
            <a:r>
              <a:rPr lang="tr-TR" dirty="0"/>
              <a:t>Şekil ve şemaları mutlaka kendileri yeniden çizmeli</a:t>
            </a:r>
          </a:p>
          <a:p>
            <a:r>
              <a:rPr lang="tr-TR" dirty="0"/>
              <a:t>Çalışırken kendi istediği yerde ve istediği şekilde çalışmalı</a:t>
            </a:r>
          </a:p>
          <a:p>
            <a:r>
              <a:rPr lang="tr-TR" dirty="0"/>
              <a:t>Öğrendiklerini hatırlatacak kısa notlar tutmalı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8964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92696"/>
            <a:ext cx="752703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u="sng" dirty="0">
                <a:solidFill>
                  <a:schemeClr val="accent3"/>
                </a:solidFill>
              </a:rPr>
              <a:t>Hangi öğrenme stiline sahip olursanız olun,</a:t>
            </a:r>
          </a:p>
          <a:p>
            <a:pPr marL="0" indent="0">
              <a:buNone/>
            </a:pPr>
            <a:r>
              <a:rPr lang="tr-TR" sz="2800" b="1" u="sng" dirty="0">
                <a:solidFill>
                  <a:schemeClr val="accent3"/>
                </a:solidFill>
              </a:rPr>
              <a:t>Başarılı olmak için;</a:t>
            </a:r>
          </a:p>
          <a:p>
            <a:pPr marL="0" indent="0">
              <a:buNone/>
            </a:pPr>
            <a:endParaRPr lang="tr-TR" sz="2800" b="1" u="sng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00B050"/>
                </a:solidFill>
              </a:rPr>
              <a:t>1.</a:t>
            </a:r>
            <a:r>
              <a:rPr lang="tr-TR" sz="2800" b="1" dirty="0"/>
              <a:t>Dersi iyi dinleyin .Dersi derste halledin.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B050"/>
                </a:solidFill>
              </a:rPr>
              <a:t>2</a:t>
            </a:r>
            <a:r>
              <a:rPr lang="tr-TR" sz="2800" b="1" dirty="0"/>
              <a:t>.Ertesi günün konularına mutlaka göz atarak okula gelin.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B050"/>
                </a:solidFill>
              </a:rPr>
              <a:t>3</a:t>
            </a:r>
            <a:r>
              <a:rPr lang="tr-TR" sz="2800" b="1" dirty="0"/>
              <a:t>.Düzenli tekrar yapın.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B050"/>
                </a:solidFill>
              </a:rPr>
              <a:t>4</a:t>
            </a:r>
            <a:r>
              <a:rPr lang="tr-TR" sz="2800" b="1" dirty="0"/>
              <a:t>.Öğrendiklerinizle ilgili </a:t>
            </a:r>
          </a:p>
          <a:p>
            <a:pPr marL="0" indent="0">
              <a:buNone/>
            </a:pPr>
            <a:r>
              <a:rPr lang="tr-TR" sz="2800" b="1" dirty="0"/>
              <a:t>   mutlaka soru çözün..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B050"/>
                </a:solidFill>
              </a:rPr>
              <a:t>  BAŞARI TESADÜF DEĞİLDİR!!!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216" y="3586042"/>
            <a:ext cx="35283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332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2204864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tr-TR" sz="4800" dirty="0"/>
              <a:t>DİNLEDİĞİNİZ İÇİN TEŞEKKÜRLER!....</a:t>
            </a:r>
          </a:p>
          <a:p>
            <a:endParaRPr lang="tr-TR" sz="4800" dirty="0"/>
          </a:p>
          <a:p>
            <a:endParaRPr lang="tr-TR" sz="4800" dirty="0"/>
          </a:p>
          <a:p>
            <a:endParaRPr lang="tr-TR" sz="4800" dirty="0"/>
          </a:p>
          <a:p>
            <a:endParaRPr lang="tr-TR" sz="4800" dirty="0"/>
          </a:p>
          <a:p>
            <a:endParaRPr lang="tr-TR" sz="4800" dirty="0"/>
          </a:p>
          <a:p>
            <a:pPr>
              <a:buNone/>
            </a:pPr>
            <a:r>
              <a:rPr lang="tr-TR" sz="4800" dirty="0"/>
              <a:t>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00B050"/>
                </a:solidFill>
              </a:rPr>
              <a:t>     ÖĞRENME STİLİ NEDİR ?</a:t>
            </a:r>
            <a:endParaRPr lang="tr-TR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Ã¶Ärenme stilleri Ä°LE Ä°LGÄ°LÄ° GÃRSELLL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38" y="2708920"/>
            <a:ext cx="61912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59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764704"/>
            <a:ext cx="7239000" cy="4846320"/>
          </a:xfrm>
        </p:spPr>
        <p:txBody>
          <a:bodyPr/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</a:rPr>
              <a:t>Her öğrencinin en iyi öğrendiği yol,</a:t>
            </a:r>
          </a:p>
          <a:p>
            <a:pPr marL="0" indent="0" algn="ctr">
              <a:buNone/>
            </a:pP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</a:rPr>
              <a:t>Onun Öğrenme Stilidir…</a:t>
            </a:r>
          </a:p>
          <a:p>
            <a:pPr marL="0" indent="0" algn="ctr">
              <a:buNone/>
            </a:pPr>
            <a:endParaRPr lang="tr-T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ÃÄRENME STÄ°LLER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0405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476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¶Ärenme stilleri Ä°LE Ä°LGÄ°LÄ° GÃRSELLL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172400" cy="51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85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</a:t>
            </a:r>
            <a:r>
              <a:rPr lang="tr-TR" dirty="0">
                <a:solidFill>
                  <a:schemeClr val="accent1"/>
                </a:solidFill>
              </a:rPr>
              <a:t>3 TEMEL ÖĞRENME STİLİ VAR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</a:t>
            </a:r>
          </a:p>
        </p:txBody>
      </p:sp>
      <p:pic>
        <p:nvPicPr>
          <p:cNvPr id="4098" name="Picture 2" descr="ÃÄRENME STÄ°LLER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200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8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tr-TR" dirty="0"/>
              <a:t>GÖRSELLER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84784"/>
            <a:ext cx="7239000" cy="5248584"/>
          </a:xfrm>
        </p:spPr>
        <p:txBody>
          <a:bodyPr>
            <a:normAutofit fontScale="92500" lnSpcReduction="10000"/>
          </a:bodyPr>
          <a:lstStyle/>
          <a:p>
            <a:r>
              <a:rPr lang="tr-TR" sz="2300" dirty="0"/>
              <a:t>Genellikle düzenli ve titizdirler, </a:t>
            </a:r>
          </a:p>
          <a:p>
            <a:r>
              <a:rPr lang="tr-TR" sz="2300" dirty="0"/>
              <a:t>Karışıklık ve dağınıklıktan rahatsız olurlar. </a:t>
            </a:r>
          </a:p>
          <a:p>
            <a:r>
              <a:rPr lang="tr-TR" sz="2300" dirty="0"/>
              <a:t>Önce çalışma ortamlarını kendilerine göre düzenlerler, sonra çalışmaya başlarlar.</a:t>
            </a:r>
          </a:p>
          <a:p>
            <a:r>
              <a:rPr lang="tr-TR" sz="2300" dirty="0"/>
              <a:t>Görüntüyle, bir şeylerin nasıl göründüğü ile ilgilenirler. </a:t>
            </a:r>
          </a:p>
          <a:p>
            <a:r>
              <a:rPr lang="tr-TR" sz="2100" dirty="0"/>
              <a:t>Resimleri, şekilleri hafızaya daha iyi kaydederler ve daha kolay hatırlarlar. </a:t>
            </a:r>
          </a:p>
          <a:p>
            <a:r>
              <a:rPr lang="tr-TR" sz="2300" dirty="0"/>
              <a:t>Duyduklarını hafızada tutamazlar. Sözel bilgileri iyi hatırlayamazlar.</a:t>
            </a:r>
          </a:p>
          <a:p>
            <a:r>
              <a:rPr lang="tr-TR" sz="2300" dirty="0"/>
              <a:t>Görerek ve okuyarak öğrenmeyi severler. Renkli Tablolardan ya da şekillerden hoşlanırlar.</a:t>
            </a:r>
            <a:r>
              <a:rPr lang="tr-TR" sz="2100" dirty="0"/>
              <a:t> </a:t>
            </a:r>
          </a:p>
          <a:p>
            <a:r>
              <a:rPr lang="tr-TR" sz="2300" dirty="0"/>
              <a:t>Hızlı çalıştıkları için erken anlama sorunu yaşarlar</a:t>
            </a:r>
          </a:p>
          <a:p>
            <a:r>
              <a:rPr lang="tr-TR" sz="2300" dirty="0"/>
              <a:t>Ders çalışırken ve sınavda bir an önce bitirmek isterler</a:t>
            </a:r>
          </a:p>
          <a:p>
            <a:r>
              <a:rPr lang="tr-TR" sz="2300" dirty="0"/>
              <a:t>Telaşlı ve acelecidirler.</a:t>
            </a:r>
          </a:p>
          <a:p>
            <a:r>
              <a:rPr lang="tr-TR" sz="2300" dirty="0"/>
              <a:t>En belirgin ilgi alanları matematiktir.</a:t>
            </a:r>
            <a:endParaRPr lang="tr-TR" sz="22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  <a:solidFill>
            <a:schemeClr val="accent2"/>
          </a:solidFill>
        </p:spPr>
        <p:txBody>
          <a:bodyPr/>
          <a:lstStyle/>
          <a:p>
            <a:r>
              <a:rPr lang="tr-TR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İŞİTSELLER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38368"/>
            <a:ext cx="7239000" cy="511496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Okumaktansa dinlemeyi tercih ederler.</a:t>
            </a:r>
          </a:p>
          <a:p>
            <a:r>
              <a:rPr lang="tr-TR" dirty="0"/>
              <a:t>En iyi dinleyerek öğrenirler.</a:t>
            </a:r>
          </a:p>
          <a:p>
            <a:r>
              <a:rPr lang="tr-TR" dirty="0"/>
              <a:t>Kolay ezberler ve işittiklerini hatırlarlar.   </a:t>
            </a:r>
          </a:p>
          <a:p>
            <a:r>
              <a:rPr lang="tr-TR" dirty="0"/>
              <a:t>Düşündükleri zaman gözlerini yanlarına doğru kaydırırlar. </a:t>
            </a:r>
          </a:p>
          <a:p>
            <a:r>
              <a:rPr lang="tr-TR" dirty="0"/>
              <a:t>Gürültü kolaylıkla dikkatlerini dağıtabilir, gürültüden çok rahatsız olurlar.</a:t>
            </a:r>
          </a:p>
          <a:p>
            <a:r>
              <a:rPr lang="tr-TR" dirty="0"/>
              <a:t> Kendi kendilerine sessizce konuşurlar ve bunu yaparken bazen dudaklarını kıpırdatırlar.</a:t>
            </a:r>
          </a:p>
          <a:p>
            <a:r>
              <a:rPr lang="tr-TR" dirty="0"/>
              <a:t> Söylenen şeyleri kolaylıkla </a:t>
            </a:r>
            <a:r>
              <a:rPr lang="tr-TR" dirty="0" smtClean="0"/>
              <a:t>size </a:t>
            </a:r>
            <a:r>
              <a:rPr lang="tr-TR" dirty="0"/>
              <a:t>tekrar edebilirler. </a:t>
            </a:r>
          </a:p>
          <a:p>
            <a:r>
              <a:rPr lang="tr-TR" dirty="0"/>
              <a:t>Sohbet etmeyi</a:t>
            </a:r>
            <a:r>
              <a:rPr lang="tr-TR" dirty="0" smtClean="0"/>
              <a:t>, birileri </a:t>
            </a:r>
            <a:r>
              <a:rPr lang="tr-TR" dirty="0"/>
              <a:t>ile çalışmayı severler.</a:t>
            </a:r>
          </a:p>
          <a:p>
            <a:r>
              <a:rPr lang="tr-TR" dirty="0"/>
              <a:t>Genellikle </a:t>
            </a:r>
            <a:r>
              <a:rPr lang="tr-TR" dirty="0" smtClean="0"/>
              <a:t>müzikten </a:t>
            </a:r>
            <a:r>
              <a:rPr lang="tr-TR" dirty="0"/>
              <a:t>ve telefonda konuşmaktan hoşlanırlar.</a:t>
            </a:r>
          </a:p>
          <a:p>
            <a:endParaRPr lang="tr-TR" dirty="0"/>
          </a:p>
        </p:txBody>
      </p:sp>
      <p:pic>
        <p:nvPicPr>
          <p:cNvPr id="15362" name="Picture 2" descr="http://t3.gstatic.com/images?q=tbn:ANd9GcQoixwf1W9WiZZ-wlcsdUbwFFIPcOPyZfDftBlApP6PtYSGM6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-18273"/>
            <a:ext cx="2708374" cy="1724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  <a:solidFill>
            <a:schemeClr val="accent2"/>
          </a:solidFill>
        </p:spPr>
        <p:txBody>
          <a:bodyPr/>
          <a:lstStyle/>
          <a:p>
            <a:r>
              <a:rPr lang="tr-TR" dirty="0"/>
              <a:t>KİNESTETİKLER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Sürekli hareket halindedirler. Uzun süre oturamazlar.</a:t>
            </a:r>
          </a:p>
          <a:p>
            <a:r>
              <a:rPr lang="tr-TR" dirty="0"/>
              <a:t>Yavaş ve az konuşurlar.</a:t>
            </a:r>
          </a:p>
          <a:p>
            <a:r>
              <a:rPr lang="tr-TR" dirty="0"/>
              <a:t>Öğrenecekleri şeylerle temas kurarak öğrenirler.</a:t>
            </a:r>
          </a:p>
          <a:p>
            <a:r>
              <a:rPr lang="tr-TR" dirty="0"/>
              <a:t>Yapılanı hatırlarlar. Taklit ederek ve deneyerek öğrenirler.</a:t>
            </a:r>
          </a:p>
          <a:p>
            <a:r>
              <a:rPr lang="tr-TR" dirty="0"/>
              <a:t>Farkında olmadan insanlara dokunmaya yatkındırlar.</a:t>
            </a:r>
          </a:p>
          <a:p>
            <a:r>
              <a:rPr lang="tr-TR" dirty="0"/>
              <a:t>Düşünürken aşağıya ve sağa bakma eğilimindedirler. </a:t>
            </a:r>
          </a:p>
          <a:p>
            <a:r>
              <a:rPr lang="tr-TR" dirty="0"/>
              <a:t>Hareket içeren etkinlikleri severler. Dans etmeyi, koşmayı, yüzmeyi vb..</a:t>
            </a:r>
          </a:p>
          <a:p>
            <a:r>
              <a:rPr lang="tr-TR" dirty="0"/>
              <a:t>Tokalaşmayı, omza dokunmayı, sarılmayı severler.</a:t>
            </a:r>
          </a:p>
          <a:p>
            <a:r>
              <a:rPr lang="tr-TR" dirty="0"/>
              <a:t>Duygularını çabuk belli ederler.</a:t>
            </a:r>
          </a:p>
          <a:p>
            <a:r>
              <a:rPr lang="tr-TR" dirty="0"/>
              <a:t>Çeşitli spor ve danslarla uğraşmayı severler. Yarışmalardan ve maceradan hoşlanırlar.</a:t>
            </a:r>
          </a:p>
        </p:txBody>
      </p:sp>
      <p:pic>
        <p:nvPicPr>
          <p:cNvPr id="6146" name="Picture 2" descr="http://t0.gstatic.com/images?q=tbn:ANd9GcS3Xx61g-5zyyt6xluvO0fOjZiEREdpWFEj6EbaOjvbUTxMD_v7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3214710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527032" cy="14401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BAŞARIYI ARTTIRMADA </a:t>
            </a:r>
            <a:br>
              <a:rPr lang="tr-TR" dirty="0">
                <a:solidFill>
                  <a:srgbClr val="0070C0"/>
                </a:solidFill>
              </a:rPr>
            </a:br>
            <a:r>
              <a:rPr lang="tr-TR" dirty="0">
                <a:solidFill>
                  <a:srgbClr val="0070C0"/>
                </a:solidFill>
              </a:rPr>
              <a:t>ÖĞRENME  STİLLERİNİN ROLÜ</a:t>
            </a:r>
          </a:p>
        </p:txBody>
      </p:sp>
      <p:pic>
        <p:nvPicPr>
          <p:cNvPr id="5" name="Picture 2" descr="ÃÄRENME STÄ°LLER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66967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440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782</TotalTime>
  <Words>664</Words>
  <Application>Microsoft Office PowerPoint</Application>
  <PresentationFormat>Ekran Gösterisi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Zengin</vt:lpstr>
      <vt:lpstr>Öğrenme stİLLERİ</vt:lpstr>
      <vt:lpstr>Slayt 2</vt:lpstr>
      <vt:lpstr>Slayt 3</vt:lpstr>
      <vt:lpstr>Slayt 4</vt:lpstr>
      <vt:lpstr>  3 TEMEL ÖĞRENME STİLİ VAR</vt:lpstr>
      <vt:lpstr>GÖRSELLER</vt:lpstr>
      <vt:lpstr>İŞİTSELLER</vt:lpstr>
      <vt:lpstr>KİNESTETİKLER</vt:lpstr>
      <vt:lpstr>BAŞARIYI ARTTIRMADA  ÖĞRENME  STİLLERİNİN ROLÜ</vt:lpstr>
      <vt:lpstr>Slayt 10</vt:lpstr>
      <vt:lpstr>Öğrenme stİLLERİNE GÖRE DERS ÇALIŞMA YOLLARI</vt:lpstr>
      <vt:lpstr>GÖRSELLER  NASIL DERS ÇALIŞMALI ?</vt:lpstr>
      <vt:lpstr>Slayt 13</vt:lpstr>
      <vt:lpstr>İŞİTSELLER  NASIL DERS ÇALIŞMALI ?</vt:lpstr>
      <vt:lpstr>Slayt 15</vt:lpstr>
      <vt:lpstr>KİNESTETİKLER  NASIL DERS ÇALIŞMALI ?</vt:lpstr>
      <vt:lpstr>Slayt 17</vt:lpstr>
      <vt:lpstr>Slayt 18</vt:lpstr>
    </vt:vector>
  </TitlesOfParts>
  <Company>NeCXP Ultimate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NeC</dc:creator>
  <cp:lastModifiedBy>user</cp:lastModifiedBy>
  <cp:revision>104</cp:revision>
  <dcterms:created xsi:type="dcterms:W3CDTF">2011-04-01T10:39:39Z</dcterms:created>
  <dcterms:modified xsi:type="dcterms:W3CDTF">2021-03-08T06:54:46Z</dcterms:modified>
</cp:coreProperties>
</file>